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67" r:id="rId3"/>
    <p:sldId id="258" r:id="rId4"/>
    <p:sldId id="259" r:id="rId5"/>
    <p:sldId id="260" r:id="rId6"/>
    <p:sldId id="262" r:id="rId7"/>
    <p:sldId id="277" r:id="rId8"/>
    <p:sldId id="278" r:id="rId9"/>
    <p:sldId id="279" r:id="rId10"/>
    <p:sldId id="280" r:id="rId11"/>
    <p:sldId id="281" r:id="rId12"/>
    <p:sldId id="282" r:id="rId13"/>
    <p:sldId id="283" r:id="rId14"/>
    <p:sldId id="284" r:id="rId15"/>
    <p:sldId id="285" r:id="rId16"/>
    <p:sldId id="286" r:id="rId17"/>
    <p:sldId id="287" r:id="rId18"/>
  </p:sldIdLst>
  <p:sldSz cx="12192000" cy="6858000"/>
  <p:notesSz cx="6858000" cy="9144000"/>
  <p:defaultTex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2A0A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284"/>
    <p:restoredTop sz="94356"/>
  </p:normalViewPr>
  <p:slideViewPr>
    <p:cSldViewPr snapToGrid="0">
      <p:cViewPr>
        <p:scale>
          <a:sx n="109" d="100"/>
          <a:sy n="109" d="100"/>
        </p:scale>
        <p:origin x="144" y="1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27682EDA-4E30-3137-170F-64904B928DA0}"/>
              </a:ext>
            </a:extLst>
          </p:cNvPr>
          <p:cNvSpPr>
            <a:spLocks noGrp="1"/>
          </p:cNvSpPr>
          <p:nvPr>
            <p:ph type="ctrTitle"/>
          </p:nvPr>
        </p:nvSpPr>
        <p:spPr>
          <a:xfrm>
            <a:off x="1524000" y="1122363"/>
            <a:ext cx="9144000" cy="2387600"/>
          </a:xfrm>
        </p:spPr>
        <p:txBody>
          <a:bodyPr anchor="b"/>
          <a:lstStyle>
            <a:lvl1pPr algn="ctr">
              <a:defRPr sz="6000"/>
            </a:lvl1pPr>
          </a:lstStyle>
          <a:p>
            <a:r>
              <a:rPr lang="tr-TR"/>
              <a:t>Asıl başlık stilini düzenlemek için tıklayın</a:t>
            </a:r>
          </a:p>
        </p:txBody>
      </p:sp>
      <p:sp>
        <p:nvSpPr>
          <p:cNvPr id="3" name="Alt Başlık 2">
            <a:extLst>
              <a:ext uri="{FF2B5EF4-FFF2-40B4-BE49-F238E27FC236}">
                <a16:creationId xmlns:a16="http://schemas.microsoft.com/office/drawing/2014/main" id="{A3881589-0252-C21B-5029-A783489FD1C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tr-TR"/>
              <a:t>Asıl alt başlık stilini düzenlemek için tıklayın</a:t>
            </a:r>
          </a:p>
        </p:txBody>
      </p:sp>
      <p:sp>
        <p:nvSpPr>
          <p:cNvPr id="4" name="Veri Yer Tutucusu 3">
            <a:extLst>
              <a:ext uri="{FF2B5EF4-FFF2-40B4-BE49-F238E27FC236}">
                <a16:creationId xmlns:a16="http://schemas.microsoft.com/office/drawing/2014/main" id="{EFE8F7B3-71FC-FF16-7C98-371470355499}"/>
              </a:ext>
            </a:extLst>
          </p:cNvPr>
          <p:cNvSpPr>
            <a:spLocks noGrp="1"/>
          </p:cNvSpPr>
          <p:nvPr>
            <p:ph type="dt" sz="half" idx="10"/>
          </p:nvPr>
        </p:nvSpPr>
        <p:spPr/>
        <p:txBody>
          <a:bodyPr/>
          <a:lstStyle/>
          <a:p>
            <a:fld id="{CA09B8A2-3D54-C54B-8E7A-2FE57EA232A4}" type="datetimeFigureOut">
              <a:rPr lang="tr-TR" smtClean="0"/>
              <a:t>2.01.2024</a:t>
            </a:fld>
            <a:endParaRPr lang="tr-TR"/>
          </a:p>
        </p:txBody>
      </p:sp>
      <p:sp>
        <p:nvSpPr>
          <p:cNvPr id="5" name="Alt Bilgi Yer Tutucusu 4">
            <a:extLst>
              <a:ext uri="{FF2B5EF4-FFF2-40B4-BE49-F238E27FC236}">
                <a16:creationId xmlns:a16="http://schemas.microsoft.com/office/drawing/2014/main" id="{8FAA3A23-E8DB-5C6C-0DF7-581D6E5A2B68}"/>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0423FF27-C32D-F369-0224-AAFC8324AB4F}"/>
              </a:ext>
            </a:extLst>
          </p:cNvPr>
          <p:cNvSpPr>
            <a:spLocks noGrp="1"/>
          </p:cNvSpPr>
          <p:nvPr>
            <p:ph type="sldNum" sz="quarter" idx="12"/>
          </p:nvPr>
        </p:nvSpPr>
        <p:spPr/>
        <p:txBody>
          <a:bodyPr/>
          <a:lstStyle/>
          <a:p>
            <a:fld id="{F9B77B4A-02EF-E14B-9291-403CEC6A9F50}" type="slidenum">
              <a:rPr lang="tr-TR" smtClean="0"/>
              <a:t>‹#›</a:t>
            </a:fld>
            <a:endParaRPr lang="tr-TR"/>
          </a:p>
        </p:txBody>
      </p:sp>
    </p:spTree>
    <p:extLst>
      <p:ext uri="{BB962C8B-B14F-4D97-AF65-F5344CB8AC3E}">
        <p14:creationId xmlns:p14="http://schemas.microsoft.com/office/powerpoint/2010/main" val="16735430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Başlık ve Dikey Metin">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97AA92B-1108-D6F9-C58D-D622C526E340}"/>
              </a:ext>
            </a:extLst>
          </p:cNvPr>
          <p:cNvSpPr>
            <a:spLocks noGrp="1"/>
          </p:cNvSpPr>
          <p:nvPr>
            <p:ph type="title"/>
          </p:nvPr>
        </p:nvSpPr>
        <p:spPr/>
        <p:txBody>
          <a:bodyPr/>
          <a:lstStyle/>
          <a:p>
            <a:r>
              <a:rPr lang="tr-TR"/>
              <a:t>Asıl başlık stilini düzenlemek için tıklayın</a:t>
            </a:r>
          </a:p>
        </p:txBody>
      </p:sp>
      <p:sp>
        <p:nvSpPr>
          <p:cNvPr id="3" name="Dikey Metin Yer Tutucusu 2">
            <a:extLst>
              <a:ext uri="{FF2B5EF4-FFF2-40B4-BE49-F238E27FC236}">
                <a16:creationId xmlns:a16="http://schemas.microsoft.com/office/drawing/2014/main" id="{A921A0C6-E358-3E2F-53E5-368E1DE8F1DB}"/>
              </a:ext>
            </a:extLst>
          </p:cNvPr>
          <p:cNvSpPr>
            <a:spLocks noGrp="1"/>
          </p:cNvSpPr>
          <p:nvPr>
            <p:ph type="body" orient="vert" idx="1"/>
          </p:nvPr>
        </p:nvSpPr>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BE635E4E-7911-3CD7-CE0D-8F6EC91ED23A}"/>
              </a:ext>
            </a:extLst>
          </p:cNvPr>
          <p:cNvSpPr>
            <a:spLocks noGrp="1"/>
          </p:cNvSpPr>
          <p:nvPr>
            <p:ph type="dt" sz="half" idx="10"/>
          </p:nvPr>
        </p:nvSpPr>
        <p:spPr/>
        <p:txBody>
          <a:bodyPr/>
          <a:lstStyle/>
          <a:p>
            <a:fld id="{CA09B8A2-3D54-C54B-8E7A-2FE57EA232A4}" type="datetimeFigureOut">
              <a:rPr lang="tr-TR" smtClean="0"/>
              <a:t>2.01.2024</a:t>
            </a:fld>
            <a:endParaRPr lang="tr-TR"/>
          </a:p>
        </p:txBody>
      </p:sp>
      <p:sp>
        <p:nvSpPr>
          <p:cNvPr id="5" name="Alt Bilgi Yer Tutucusu 4">
            <a:extLst>
              <a:ext uri="{FF2B5EF4-FFF2-40B4-BE49-F238E27FC236}">
                <a16:creationId xmlns:a16="http://schemas.microsoft.com/office/drawing/2014/main" id="{6CB4DBA3-1769-62B0-B80A-99AC29258524}"/>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47A66803-AB00-BC4D-5EEB-1D49E88B2D52}"/>
              </a:ext>
            </a:extLst>
          </p:cNvPr>
          <p:cNvSpPr>
            <a:spLocks noGrp="1"/>
          </p:cNvSpPr>
          <p:nvPr>
            <p:ph type="sldNum" sz="quarter" idx="12"/>
          </p:nvPr>
        </p:nvSpPr>
        <p:spPr/>
        <p:txBody>
          <a:bodyPr/>
          <a:lstStyle/>
          <a:p>
            <a:fld id="{F9B77B4A-02EF-E14B-9291-403CEC6A9F50}" type="slidenum">
              <a:rPr lang="tr-TR" smtClean="0"/>
              <a:t>‹#›</a:t>
            </a:fld>
            <a:endParaRPr lang="tr-TR"/>
          </a:p>
        </p:txBody>
      </p:sp>
    </p:spTree>
    <p:extLst>
      <p:ext uri="{BB962C8B-B14F-4D97-AF65-F5344CB8AC3E}">
        <p14:creationId xmlns:p14="http://schemas.microsoft.com/office/powerpoint/2010/main" val="35828545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Dikey Başlık 1">
            <a:extLst>
              <a:ext uri="{FF2B5EF4-FFF2-40B4-BE49-F238E27FC236}">
                <a16:creationId xmlns:a16="http://schemas.microsoft.com/office/drawing/2014/main" id="{85C7A387-C57F-7BA0-9D16-E69562AE03A8}"/>
              </a:ext>
            </a:extLst>
          </p:cNvPr>
          <p:cNvSpPr>
            <a:spLocks noGrp="1"/>
          </p:cNvSpPr>
          <p:nvPr>
            <p:ph type="title" orient="vert"/>
          </p:nvPr>
        </p:nvSpPr>
        <p:spPr>
          <a:xfrm>
            <a:off x="8724900" y="365125"/>
            <a:ext cx="2628900" cy="5811838"/>
          </a:xfrm>
        </p:spPr>
        <p:txBody>
          <a:bodyPr vert="eaVert"/>
          <a:lstStyle/>
          <a:p>
            <a:r>
              <a:rPr lang="tr-TR"/>
              <a:t>Asıl başlık stilini düzenlemek için tıklayın</a:t>
            </a:r>
          </a:p>
        </p:txBody>
      </p:sp>
      <p:sp>
        <p:nvSpPr>
          <p:cNvPr id="3" name="Dikey Metin Yer Tutucusu 2">
            <a:extLst>
              <a:ext uri="{FF2B5EF4-FFF2-40B4-BE49-F238E27FC236}">
                <a16:creationId xmlns:a16="http://schemas.microsoft.com/office/drawing/2014/main" id="{D3D8E81E-01B8-0FB6-F727-F73B41F6A805}"/>
              </a:ext>
            </a:extLst>
          </p:cNvPr>
          <p:cNvSpPr>
            <a:spLocks noGrp="1"/>
          </p:cNvSpPr>
          <p:nvPr>
            <p:ph type="body" orient="vert" idx="1"/>
          </p:nvPr>
        </p:nvSpPr>
        <p:spPr>
          <a:xfrm>
            <a:off x="838200" y="365125"/>
            <a:ext cx="7734300" cy="5811838"/>
          </a:xfrm>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0A57A60A-88D2-D7DC-7AE1-A241F8D7FB80}"/>
              </a:ext>
            </a:extLst>
          </p:cNvPr>
          <p:cNvSpPr>
            <a:spLocks noGrp="1"/>
          </p:cNvSpPr>
          <p:nvPr>
            <p:ph type="dt" sz="half" idx="10"/>
          </p:nvPr>
        </p:nvSpPr>
        <p:spPr/>
        <p:txBody>
          <a:bodyPr/>
          <a:lstStyle/>
          <a:p>
            <a:fld id="{CA09B8A2-3D54-C54B-8E7A-2FE57EA232A4}" type="datetimeFigureOut">
              <a:rPr lang="tr-TR" smtClean="0"/>
              <a:t>2.01.2024</a:t>
            </a:fld>
            <a:endParaRPr lang="tr-TR"/>
          </a:p>
        </p:txBody>
      </p:sp>
      <p:sp>
        <p:nvSpPr>
          <p:cNvPr id="5" name="Alt Bilgi Yer Tutucusu 4">
            <a:extLst>
              <a:ext uri="{FF2B5EF4-FFF2-40B4-BE49-F238E27FC236}">
                <a16:creationId xmlns:a16="http://schemas.microsoft.com/office/drawing/2014/main" id="{5DB12913-8F87-6A9A-09C5-49BF46FD9108}"/>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85078139-4531-34F6-953A-DB0C22F90392}"/>
              </a:ext>
            </a:extLst>
          </p:cNvPr>
          <p:cNvSpPr>
            <a:spLocks noGrp="1"/>
          </p:cNvSpPr>
          <p:nvPr>
            <p:ph type="sldNum" sz="quarter" idx="12"/>
          </p:nvPr>
        </p:nvSpPr>
        <p:spPr/>
        <p:txBody>
          <a:bodyPr/>
          <a:lstStyle/>
          <a:p>
            <a:fld id="{F9B77B4A-02EF-E14B-9291-403CEC6A9F50}" type="slidenum">
              <a:rPr lang="tr-TR" smtClean="0"/>
              <a:t>‹#›</a:t>
            </a:fld>
            <a:endParaRPr lang="tr-TR"/>
          </a:p>
        </p:txBody>
      </p:sp>
    </p:spTree>
    <p:extLst>
      <p:ext uri="{BB962C8B-B14F-4D97-AF65-F5344CB8AC3E}">
        <p14:creationId xmlns:p14="http://schemas.microsoft.com/office/powerpoint/2010/main" val="24008956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A15450D-73D6-0D17-BB41-168B2DBDC956}"/>
              </a:ext>
            </a:extLst>
          </p:cNvPr>
          <p:cNvSpPr>
            <a:spLocks noGrp="1"/>
          </p:cNvSpPr>
          <p:nvPr>
            <p:ph type="title"/>
          </p:nvPr>
        </p:nvSpPr>
        <p:spPr/>
        <p:txBody>
          <a:bodyPr/>
          <a:lstStyle/>
          <a:p>
            <a:r>
              <a:rPr lang="tr-TR"/>
              <a:t>Asıl başlık stilini düzenlemek için tıklayın</a:t>
            </a:r>
          </a:p>
        </p:txBody>
      </p:sp>
      <p:sp>
        <p:nvSpPr>
          <p:cNvPr id="3" name="İçerik Yer Tutucusu 2">
            <a:extLst>
              <a:ext uri="{FF2B5EF4-FFF2-40B4-BE49-F238E27FC236}">
                <a16:creationId xmlns:a16="http://schemas.microsoft.com/office/drawing/2014/main" id="{0E3682E1-EC46-B3CD-618F-1C8E758BF932}"/>
              </a:ext>
            </a:extLst>
          </p:cNvPr>
          <p:cNvSpPr>
            <a:spLocks noGrp="1"/>
          </p:cNvSpPr>
          <p:nvPr>
            <p:ph idx="1"/>
          </p:nvPr>
        </p:nvSpPr>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CFCEE201-3FC0-2888-5E87-7C47596B3FC9}"/>
              </a:ext>
            </a:extLst>
          </p:cNvPr>
          <p:cNvSpPr>
            <a:spLocks noGrp="1"/>
          </p:cNvSpPr>
          <p:nvPr>
            <p:ph type="dt" sz="half" idx="10"/>
          </p:nvPr>
        </p:nvSpPr>
        <p:spPr/>
        <p:txBody>
          <a:bodyPr/>
          <a:lstStyle/>
          <a:p>
            <a:fld id="{CA09B8A2-3D54-C54B-8E7A-2FE57EA232A4}" type="datetimeFigureOut">
              <a:rPr lang="tr-TR" smtClean="0"/>
              <a:t>2.01.2024</a:t>
            </a:fld>
            <a:endParaRPr lang="tr-TR"/>
          </a:p>
        </p:txBody>
      </p:sp>
      <p:sp>
        <p:nvSpPr>
          <p:cNvPr id="5" name="Alt Bilgi Yer Tutucusu 4">
            <a:extLst>
              <a:ext uri="{FF2B5EF4-FFF2-40B4-BE49-F238E27FC236}">
                <a16:creationId xmlns:a16="http://schemas.microsoft.com/office/drawing/2014/main" id="{027D012D-93B6-DB89-1624-0E711D8A78DB}"/>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6826F70A-E6C2-D19C-568E-C24E49492B9B}"/>
              </a:ext>
            </a:extLst>
          </p:cNvPr>
          <p:cNvSpPr>
            <a:spLocks noGrp="1"/>
          </p:cNvSpPr>
          <p:nvPr>
            <p:ph type="sldNum" sz="quarter" idx="12"/>
          </p:nvPr>
        </p:nvSpPr>
        <p:spPr/>
        <p:txBody>
          <a:bodyPr/>
          <a:lstStyle/>
          <a:p>
            <a:fld id="{F9B77B4A-02EF-E14B-9291-403CEC6A9F50}" type="slidenum">
              <a:rPr lang="tr-TR" smtClean="0"/>
              <a:t>‹#›</a:t>
            </a:fld>
            <a:endParaRPr lang="tr-TR"/>
          </a:p>
        </p:txBody>
      </p:sp>
    </p:spTree>
    <p:extLst>
      <p:ext uri="{BB962C8B-B14F-4D97-AF65-F5344CB8AC3E}">
        <p14:creationId xmlns:p14="http://schemas.microsoft.com/office/powerpoint/2010/main" val="25932988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Üst Bilgisi">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89019B9-976F-A15F-A4D9-23479621432D}"/>
              </a:ext>
            </a:extLst>
          </p:cNvPr>
          <p:cNvSpPr>
            <a:spLocks noGrp="1"/>
          </p:cNvSpPr>
          <p:nvPr>
            <p:ph type="title"/>
          </p:nvPr>
        </p:nvSpPr>
        <p:spPr>
          <a:xfrm>
            <a:off x="831850" y="1709738"/>
            <a:ext cx="10515600" cy="2852737"/>
          </a:xfrm>
        </p:spPr>
        <p:txBody>
          <a:bodyPr anchor="b"/>
          <a:lstStyle>
            <a:lvl1pPr>
              <a:defRPr sz="6000"/>
            </a:lvl1pPr>
          </a:lstStyle>
          <a:p>
            <a:r>
              <a:rPr lang="tr-TR"/>
              <a:t>Asıl başlık stilini düzenlemek için tıklayın</a:t>
            </a:r>
          </a:p>
        </p:txBody>
      </p:sp>
      <p:sp>
        <p:nvSpPr>
          <p:cNvPr id="3" name="Metin Yer Tutucusu 2">
            <a:extLst>
              <a:ext uri="{FF2B5EF4-FFF2-40B4-BE49-F238E27FC236}">
                <a16:creationId xmlns:a16="http://schemas.microsoft.com/office/drawing/2014/main" id="{FEB8B660-DBFB-7CCE-DC04-CFDA1959763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tr-TR"/>
              <a:t>Asıl metin stillerini düzenlemek için tıklayın</a:t>
            </a:r>
          </a:p>
        </p:txBody>
      </p:sp>
      <p:sp>
        <p:nvSpPr>
          <p:cNvPr id="4" name="Veri Yer Tutucusu 3">
            <a:extLst>
              <a:ext uri="{FF2B5EF4-FFF2-40B4-BE49-F238E27FC236}">
                <a16:creationId xmlns:a16="http://schemas.microsoft.com/office/drawing/2014/main" id="{F57C45B6-4596-AD51-FB7D-7BBD16EAE214}"/>
              </a:ext>
            </a:extLst>
          </p:cNvPr>
          <p:cNvSpPr>
            <a:spLocks noGrp="1"/>
          </p:cNvSpPr>
          <p:nvPr>
            <p:ph type="dt" sz="half" idx="10"/>
          </p:nvPr>
        </p:nvSpPr>
        <p:spPr/>
        <p:txBody>
          <a:bodyPr/>
          <a:lstStyle/>
          <a:p>
            <a:fld id="{CA09B8A2-3D54-C54B-8E7A-2FE57EA232A4}" type="datetimeFigureOut">
              <a:rPr lang="tr-TR" smtClean="0"/>
              <a:t>2.01.2024</a:t>
            </a:fld>
            <a:endParaRPr lang="tr-TR"/>
          </a:p>
        </p:txBody>
      </p:sp>
      <p:sp>
        <p:nvSpPr>
          <p:cNvPr id="5" name="Alt Bilgi Yer Tutucusu 4">
            <a:extLst>
              <a:ext uri="{FF2B5EF4-FFF2-40B4-BE49-F238E27FC236}">
                <a16:creationId xmlns:a16="http://schemas.microsoft.com/office/drawing/2014/main" id="{72A3691E-74F9-2E8E-4B80-ECF7586755A5}"/>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96527C0F-E0BB-5707-A2C3-92CA5D52CE84}"/>
              </a:ext>
            </a:extLst>
          </p:cNvPr>
          <p:cNvSpPr>
            <a:spLocks noGrp="1"/>
          </p:cNvSpPr>
          <p:nvPr>
            <p:ph type="sldNum" sz="quarter" idx="12"/>
          </p:nvPr>
        </p:nvSpPr>
        <p:spPr/>
        <p:txBody>
          <a:bodyPr/>
          <a:lstStyle/>
          <a:p>
            <a:fld id="{F9B77B4A-02EF-E14B-9291-403CEC6A9F50}" type="slidenum">
              <a:rPr lang="tr-TR" smtClean="0"/>
              <a:t>‹#›</a:t>
            </a:fld>
            <a:endParaRPr lang="tr-TR"/>
          </a:p>
        </p:txBody>
      </p:sp>
    </p:spTree>
    <p:extLst>
      <p:ext uri="{BB962C8B-B14F-4D97-AF65-F5344CB8AC3E}">
        <p14:creationId xmlns:p14="http://schemas.microsoft.com/office/powerpoint/2010/main" val="5835396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2CC70FE9-D41D-B61B-B304-D9EBA1BC06C0}"/>
              </a:ext>
            </a:extLst>
          </p:cNvPr>
          <p:cNvSpPr>
            <a:spLocks noGrp="1"/>
          </p:cNvSpPr>
          <p:nvPr>
            <p:ph type="title"/>
          </p:nvPr>
        </p:nvSpPr>
        <p:spPr/>
        <p:txBody>
          <a:bodyPr/>
          <a:lstStyle/>
          <a:p>
            <a:r>
              <a:rPr lang="tr-TR"/>
              <a:t>Asıl başlık stilini düzenlemek için tıklayın</a:t>
            </a:r>
          </a:p>
        </p:txBody>
      </p:sp>
      <p:sp>
        <p:nvSpPr>
          <p:cNvPr id="3" name="İçerik Yer Tutucusu 2">
            <a:extLst>
              <a:ext uri="{FF2B5EF4-FFF2-40B4-BE49-F238E27FC236}">
                <a16:creationId xmlns:a16="http://schemas.microsoft.com/office/drawing/2014/main" id="{7E2C1AA3-2A5B-86CE-D9A2-328DB5C5F69A}"/>
              </a:ext>
            </a:extLst>
          </p:cNvPr>
          <p:cNvSpPr>
            <a:spLocks noGrp="1"/>
          </p:cNvSpPr>
          <p:nvPr>
            <p:ph sz="half" idx="1"/>
          </p:nvPr>
        </p:nvSpPr>
        <p:spPr>
          <a:xfrm>
            <a:off x="838200" y="1825625"/>
            <a:ext cx="5181600" cy="435133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İçerik Yer Tutucusu 3">
            <a:extLst>
              <a:ext uri="{FF2B5EF4-FFF2-40B4-BE49-F238E27FC236}">
                <a16:creationId xmlns:a16="http://schemas.microsoft.com/office/drawing/2014/main" id="{ABD772DD-02CE-9D18-F187-8373F70E0B84}"/>
              </a:ext>
            </a:extLst>
          </p:cNvPr>
          <p:cNvSpPr>
            <a:spLocks noGrp="1"/>
          </p:cNvSpPr>
          <p:nvPr>
            <p:ph sz="half" idx="2"/>
          </p:nvPr>
        </p:nvSpPr>
        <p:spPr>
          <a:xfrm>
            <a:off x="6172200" y="1825625"/>
            <a:ext cx="5181600" cy="435133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5" name="Veri Yer Tutucusu 4">
            <a:extLst>
              <a:ext uri="{FF2B5EF4-FFF2-40B4-BE49-F238E27FC236}">
                <a16:creationId xmlns:a16="http://schemas.microsoft.com/office/drawing/2014/main" id="{8E28F4AA-55E1-E76F-E5AF-C046A2DB652B}"/>
              </a:ext>
            </a:extLst>
          </p:cNvPr>
          <p:cNvSpPr>
            <a:spLocks noGrp="1"/>
          </p:cNvSpPr>
          <p:nvPr>
            <p:ph type="dt" sz="half" idx="10"/>
          </p:nvPr>
        </p:nvSpPr>
        <p:spPr/>
        <p:txBody>
          <a:bodyPr/>
          <a:lstStyle/>
          <a:p>
            <a:fld id="{CA09B8A2-3D54-C54B-8E7A-2FE57EA232A4}" type="datetimeFigureOut">
              <a:rPr lang="tr-TR" smtClean="0"/>
              <a:t>2.01.2024</a:t>
            </a:fld>
            <a:endParaRPr lang="tr-TR"/>
          </a:p>
        </p:txBody>
      </p:sp>
      <p:sp>
        <p:nvSpPr>
          <p:cNvPr id="6" name="Alt Bilgi Yer Tutucusu 5">
            <a:extLst>
              <a:ext uri="{FF2B5EF4-FFF2-40B4-BE49-F238E27FC236}">
                <a16:creationId xmlns:a16="http://schemas.microsoft.com/office/drawing/2014/main" id="{9045F081-D3A5-5A16-A150-1A6C669F0A57}"/>
              </a:ext>
            </a:extLst>
          </p:cNvPr>
          <p:cNvSpPr>
            <a:spLocks noGrp="1"/>
          </p:cNvSpPr>
          <p:nvPr>
            <p:ph type="ftr" sz="quarter" idx="11"/>
          </p:nvPr>
        </p:nvSpPr>
        <p:spPr/>
        <p:txBody>
          <a:bodyPr/>
          <a:lstStyle/>
          <a:p>
            <a:endParaRPr lang="tr-TR"/>
          </a:p>
        </p:txBody>
      </p:sp>
      <p:sp>
        <p:nvSpPr>
          <p:cNvPr id="7" name="Slayt Numarası Yer Tutucusu 6">
            <a:extLst>
              <a:ext uri="{FF2B5EF4-FFF2-40B4-BE49-F238E27FC236}">
                <a16:creationId xmlns:a16="http://schemas.microsoft.com/office/drawing/2014/main" id="{26F619E7-DFEB-4156-5270-7B6156D7B913}"/>
              </a:ext>
            </a:extLst>
          </p:cNvPr>
          <p:cNvSpPr>
            <a:spLocks noGrp="1"/>
          </p:cNvSpPr>
          <p:nvPr>
            <p:ph type="sldNum" sz="quarter" idx="12"/>
          </p:nvPr>
        </p:nvSpPr>
        <p:spPr/>
        <p:txBody>
          <a:bodyPr/>
          <a:lstStyle/>
          <a:p>
            <a:fld id="{F9B77B4A-02EF-E14B-9291-403CEC6A9F50}" type="slidenum">
              <a:rPr lang="tr-TR" smtClean="0"/>
              <a:t>‹#›</a:t>
            </a:fld>
            <a:endParaRPr lang="tr-TR"/>
          </a:p>
        </p:txBody>
      </p:sp>
    </p:spTree>
    <p:extLst>
      <p:ext uri="{BB962C8B-B14F-4D97-AF65-F5344CB8AC3E}">
        <p14:creationId xmlns:p14="http://schemas.microsoft.com/office/powerpoint/2010/main" val="9079027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C64B260E-7ACF-6980-881F-BD3DC0D47130}"/>
              </a:ext>
            </a:extLst>
          </p:cNvPr>
          <p:cNvSpPr>
            <a:spLocks noGrp="1"/>
          </p:cNvSpPr>
          <p:nvPr>
            <p:ph type="title"/>
          </p:nvPr>
        </p:nvSpPr>
        <p:spPr>
          <a:xfrm>
            <a:off x="839788" y="365125"/>
            <a:ext cx="10515600" cy="1325563"/>
          </a:xfrm>
        </p:spPr>
        <p:txBody>
          <a:bodyPr/>
          <a:lstStyle/>
          <a:p>
            <a:r>
              <a:rPr lang="tr-TR"/>
              <a:t>Asıl başlık stilini düzenlemek için tıklayın</a:t>
            </a:r>
          </a:p>
        </p:txBody>
      </p:sp>
      <p:sp>
        <p:nvSpPr>
          <p:cNvPr id="3" name="Metin Yer Tutucusu 2">
            <a:extLst>
              <a:ext uri="{FF2B5EF4-FFF2-40B4-BE49-F238E27FC236}">
                <a16:creationId xmlns:a16="http://schemas.microsoft.com/office/drawing/2014/main" id="{1D31A712-F563-A1FC-716F-7898871129D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4" name="İçerik Yer Tutucusu 3">
            <a:extLst>
              <a:ext uri="{FF2B5EF4-FFF2-40B4-BE49-F238E27FC236}">
                <a16:creationId xmlns:a16="http://schemas.microsoft.com/office/drawing/2014/main" id="{20970002-1EDF-79C8-614C-F9CA03B12CF0}"/>
              </a:ext>
            </a:extLst>
          </p:cNvPr>
          <p:cNvSpPr>
            <a:spLocks noGrp="1"/>
          </p:cNvSpPr>
          <p:nvPr>
            <p:ph sz="half" idx="2"/>
          </p:nvPr>
        </p:nvSpPr>
        <p:spPr>
          <a:xfrm>
            <a:off x="839788" y="2505075"/>
            <a:ext cx="5157787" cy="368458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5" name="Metin Yer Tutucusu 4">
            <a:extLst>
              <a:ext uri="{FF2B5EF4-FFF2-40B4-BE49-F238E27FC236}">
                <a16:creationId xmlns:a16="http://schemas.microsoft.com/office/drawing/2014/main" id="{F015B5D3-580D-DB17-AE62-D41C98A2AE0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6" name="İçerik Yer Tutucusu 5">
            <a:extLst>
              <a:ext uri="{FF2B5EF4-FFF2-40B4-BE49-F238E27FC236}">
                <a16:creationId xmlns:a16="http://schemas.microsoft.com/office/drawing/2014/main" id="{62318B9F-1441-EFA7-71F0-EF6C73AECC18}"/>
              </a:ext>
            </a:extLst>
          </p:cNvPr>
          <p:cNvSpPr>
            <a:spLocks noGrp="1"/>
          </p:cNvSpPr>
          <p:nvPr>
            <p:ph sz="quarter" idx="4"/>
          </p:nvPr>
        </p:nvSpPr>
        <p:spPr>
          <a:xfrm>
            <a:off x="6172200" y="2505075"/>
            <a:ext cx="5183188" cy="368458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7" name="Veri Yer Tutucusu 6">
            <a:extLst>
              <a:ext uri="{FF2B5EF4-FFF2-40B4-BE49-F238E27FC236}">
                <a16:creationId xmlns:a16="http://schemas.microsoft.com/office/drawing/2014/main" id="{C5A3E471-2082-4D1C-F875-40FDD8EE0098}"/>
              </a:ext>
            </a:extLst>
          </p:cNvPr>
          <p:cNvSpPr>
            <a:spLocks noGrp="1"/>
          </p:cNvSpPr>
          <p:nvPr>
            <p:ph type="dt" sz="half" idx="10"/>
          </p:nvPr>
        </p:nvSpPr>
        <p:spPr/>
        <p:txBody>
          <a:bodyPr/>
          <a:lstStyle/>
          <a:p>
            <a:fld id="{CA09B8A2-3D54-C54B-8E7A-2FE57EA232A4}" type="datetimeFigureOut">
              <a:rPr lang="tr-TR" smtClean="0"/>
              <a:t>2.01.2024</a:t>
            </a:fld>
            <a:endParaRPr lang="tr-TR"/>
          </a:p>
        </p:txBody>
      </p:sp>
      <p:sp>
        <p:nvSpPr>
          <p:cNvPr id="8" name="Alt Bilgi Yer Tutucusu 7">
            <a:extLst>
              <a:ext uri="{FF2B5EF4-FFF2-40B4-BE49-F238E27FC236}">
                <a16:creationId xmlns:a16="http://schemas.microsoft.com/office/drawing/2014/main" id="{20BBD405-C0D6-7DEE-AC90-BD49D83AB668}"/>
              </a:ext>
            </a:extLst>
          </p:cNvPr>
          <p:cNvSpPr>
            <a:spLocks noGrp="1"/>
          </p:cNvSpPr>
          <p:nvPr>
            <p:ph type="ftr" sz="quarter" idx="11"/>
          </p:nvPr>
        </p:nvSpPr>
        <p:spPr/>
        <p:txBody>
          <a:bodyPr/>
          <a:lstStyle/>
          <a:p>
            <a:endParaRPr lang="tr-TR"/>
          </a:p>
        </p:txBody>
      </p:sp>
      <p:sp>
        <p:nvSpPr>
          <p:cNvPr id="9" name="Slayt Numarası Yer Tutucusu 8">
            <a:extLst>
              <a:ext uri="{FF2B5EF4-FFF2-40B4-BE49-F238E27FC236}">
                <a16:creationId xmlns:a16="http://schemas.microsoft.com/office/drawing/2014/main" id="{C98459FF-4400-A9FE-20CE-143C2AE52E33}"/>
              </a:ext>
            </a:extLst>
          </p:cNvPr>
          <p:cNvSpPr>
            <a:spLocks noGrp="1"/>
          </p:cNvSpPr>
          <p:nvPr>
            <p:ph type="sldNum" sz="quarter" idx="12"/>
          </p:nvPr>
        </p:nvSpPr>
        <p:spPr/>
        <p:txBody>
          <a:bodyPr/>
          <a:lstStyle/>
          <a:p>
            <a:fld id="{F9B77B4A-02EF-E14B-9291-403CEC6A9F50}" type="slidenum">
              <a:rPr lang="tr-TR" smtClean="0"/>
              <a:t>‹#›</a:t>
            </a:fld>
            <a:endParaRPr lang="tr-TR"/>
          </a:p>
        </p:txBody>
      </p:sp>
    </p:spTree>
    <p:extLst>
      <p:ext uri="{BB962C8B-B14F-4D97-AF65-F5344CB8AC3E}">
        <p14:creationId xmlns:p14="http://schemas.microsoft.com/office/powerpoint/2010/main" val="5976119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3CB4117-C43C-510A-8916-3C2D378427BD}"/>
              </a:ext>
            </a:extLst>
          </p:cNvPr>
          <p:cNvSpPr>
            <a:spLocks noGrp="1"/>
          </p:cNvSpPr>
          <p:nvPr>
            <p:ph type="title"/>
          </p:nvPr>
        </p:nvSpPr>
        <p:spPr/>
        <p:txBody>
          <a:bodyPr/>
          <a:lstStyle/>
          <a:p>
            <a:r>
              <a:rPr lang="tr-TR"/>
              <a:t>Asıl başlık stilini düzenlemek için tıklayın</a:t>
            </a:r>
          </a:p>
        </p:txBody>
      </p:sp>
      <p:sp>
        <p:nvSpPr>
          <p:cNvPr id="3" name="Veri Yer Tutucusu 2">
            <a:extLst>
              <a:ext uri="{FF2B5EF4-FFF2-40B4-BE49-F238E27FC236}">
                <a16:creationId xmlns:a16="http://schemas.microsoft.com/office/drawing/2014/main" id="{06839880-EA71-9B0B-BCC2-2BF6879E4906}"/>
              </a:ext>
            </a:extLst>
          </p:cNvPr>
          <p:cNvSpPr>
            <a:spLocks noGrp="1"/>
          </p:cNvSpPr>
          <p:nvPr>
            <p:ph type="dt" sz="half" idx="10"/>
          </p:nvPr>
        </p:nvSpPr>
        <p:spPr/>
        <p:txBody>
          <a:bodyPr/>
          <a:lstStyle/>
          <a:p>
            <a:fld id="{CA09B8A2-3D54-C54B-8E7A-2FE57EA232A4}" type="datetimeFigureOut">
              <a:rPr lang="tr-TR" smtClean="0"/>
              <a:t>2.01.2024</a:t>
            </a:fld>
            <a:endParaRPr lang="tr-TR"/>
          </a:p>
        </p:txBody>
      </p:sp>
      <p:sp>
        <p:nvSpPr>
          <p:cNvPr id="4" name="Alt Bilgi Yer Tutucusu 3">
            <a:extLst>
              <a:ext uri="{FF2B5EF4-FFF2-40B4-BE49-F238E27FC236}">
                <a16:creationId xmlns:a16="http://schemas.microsoft.com/office/drawing/2014/main" id="{61AA8EA0-EB75-E908-C7A9-961F868F265C}"/>
              </a:ext>
            </a:extLst>
          </p:cNvPr>
          <p:cNvSpPr>
            <a:spLocks noGrp="1"/>
          </p:cNvSpPr>
          <p:nvPr>
            <p:ph type="ftr" sz="quarter" idx="11"/>
          </p:nvPr>
        </p:nvSpPr>
        <p:spPr/>
        <p:txBody>
          <a:bodyPr/>
          <a:lstStyle/>
          <a:p>
            <a:endParaRPr lang="tr-TR"/>
          </a:p>
        </p:txBody>
      </p:sp>
      <p:sp>
        <p:nvSpPr>
          <p:cNvPr id="5" name="Slayt Numarası Yer Tutucusu 4">
            <a:extLst>
              <a:ext uri="{FF2B5EF4-FFF2-40B4-BE49-F238E27FC236}">
                <a16:creationId xmlns:a16="http://schemas.microsoft.com/office/drawing/2014/main" id="{8CC937D1-3C81-C574-C33C-632AEE0F713E}"/>
              </a:ext>
            </a:extLst>
          </p:cNvPr>
          <p:cNvSpPr>
            <a:spLocks noGrp="1"/>
          </p:cNvSpPr>
          <p:nvPr>
            <p:ph type="sldNum" sz="quarter" idx="12"/>
          </p:nvPr>
        </p:nvSpPr>
        <p:spPr/>
        <p:txBody>
          <a:bodyPr/>
          <a:lstStyle/>
          <a:p>
            <a:fld id="{F9B77B4A-02EF-E14B-9291-403CEC6A9F50}" type="slidenum">
              <a:rPr lang="tr-TR" smtClean="0"/>
              <a:t>‹#›</a:t>
            </a:fld>
            <a:endParaRPr lang="tr-TR"/>
          </a:p>
        </p:txBody>
      </p:sp>
    </p:spTree>
    <p:extLst>
      <p:ext uri="{BB962C8B-B14F-4D97-AF65-F5344CB8AC3E}">
        <p14:creationId xmlns:p14="http://schemas.microsoft.com/office/powerpoint/2010/main" val="7989669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Veri Yer Tutucusu 1">
            <a:extLst>
              <a:ext uri="{FF2B5EF4-FFF2-40B4-BE49-F238E27FC236}">
                <a16:creationId xmlns:a16="http://schemas.microsoft.com/office/drawing/2014/main" id="{62331658-6C5E-A113-5A72-4C856D3CD27F}"/>
              </a:ext>
            </a:extLst>
          </p:cNvPr>
          <p:cNvSpPr>
            <a:spLocks noGrp="1"/>
          </p:cNvSpPr>
          <p:nvPr>
            <p:ph type="dt" sz="half" idx="10"/>
          </p:nvPr>
        </p:nvSpPr>
        <p:spPr/>
        <p:txBody>
          <a:bodyPr/>
          <a:lstStyle/>
          <a:p>
            <a:fld id="{CA09B8A2-3D54-C54B-8E7A-2FE57EA232A4}" type="datetimeFigureOut">
              <a:rPr lang="tr-TR" smtClean="0"/>
              <a:t>2.01.2024</a:t>
            </a:fld>
            <a:endParaRPr lang="tr-TR"/>
          </a:p>
        </p:txBody>
      </p:sp>
      <p:sp>
        <p:nvSpPr>
          <p:cNvPr id="3" name="Alt Bilgi Yer Tutucusu 2">
            <a:extLst>
              <a:ext uri="{FF2B5EF4-FFF2-40B4-BE49-F238E27FC236}">
                <a16:creationId xmlns:a16="http://schemas.microsoft.com/office/drawing/2014/main" id="{FC322F02-04B5-961F-CC13-C868A028169F}"/>
              </a:ext>
            </a:extLst>
          </p:cNvPr>
          <p:cNvSpPr>
            <a:spLocks noGrp="1"/>
          </p:cNvSpPr>
          <p:nvPr>
            <p:ph type="ftr" sz="quarter" idx="11"/>
          </p:nvPr>
        </p:nvSpPr>
        <p:spPr/>
        <p:txBody>
          <a:bodyPr/>
          <a:lstStyle/>
          <a:p>
            <a:endParaRPr lang="tr-TR"/>
          </a:p>
        </p:txBody>
      </p:sp>
      <p:sp>
        <p:nvSpPr>
          <p:cNvPr id="4" name="Slayt Numarası Yer Tutucusu 3">
            <a:extLst>
              <a:ext uri="{FF2B5EF4-FFF2-40B4-BE49-F238E27FC236}">
                <a16:creationId xmlns:a16="http://schemas.microsoft.com/office/drawing/2014/main" id="{5EFD27C0-5B83-E8F9-2B83-DB27280B08CE}"/>
              </a:ext>
            </a:extLst>
          </p:cNvPr>
          <p:cNvSpPr>
            <a:spLocks noGrp="1"/>
          </p:cNvSpPr>
          <p:nvPr>
            <p:ph type="sldNum" sz="quarter" idx="12"/>
          </p:nvPr>
        </p:nvSpPr>
        <p:spPr/>
        <p:txBody>
          <a:bodyPr/>
          <a:lstStyle/>
          <a:p>
            <a:fld id="{F9B77B4A-02EF-E14B-9291-403CEC6A9F50}" type="slidenum">
              <a:rPr lang="tr-TR" smtClean="0"/>
              <a:t>‹#›</a:t>
            </a:fld>
            <a:endParaRPr lang="tr-TR"/>
          </a:p>
        </p:txBody>
      </p:sp>
    </p:spTree>
    <p:extLst>
      <p:ext uri="{BB962C8B-B14F-4D97-AF65-F5344CB8AC3E}">
        <p14:creationId xmlns:p14="http://schemas.microsoft.com/office/powerpoint/2010/main" val="34070432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CC846C8-6963-4ECC-70BD-CEFF2B0EF9CA}"/>
              </a:ext>
            </a:extLst>
          </p:cNvPr>
          <p:cNvSpPr>
            <a:spLocks noGrp="1"/>
          </p:cNvSpPr>
          <p:nvPr>
            <p:ph type="title"/>
          </p:nvPr>
        </p:nvSpPr>
        <p:spPr>
          <a:xfrm>
            <a:off x="839788" y="457200"/>
            <a:ext cx="3932237" cy="1600200"/>
          </a:xfrm>
        </p:spPr>
        <p:txBody>
          <a:bodyPr anchor="b"/>
          <a:lstStyle>
            <a:lvl1pPr>
              <a:defRPr sz="3200"/>
            </a:lvl1pPr>
          </a:lstStyle>
          <a:p>
            <a:r>
              <a:rPr lang="tr-TR"/>
              <a:t>Asıl başlık stilini düzenlemek için tıklayın</a:t>
            </a:r>
          </a:p>
        </p:txBody>
      </p:sp>
      <p:sp>
        <p:nvSpPr>
          <p:cNvPr id="3" name="İçerik Yer Tutucusu 2">
            <a:extLst>
              <a:ext uri="{FF2B5EF4-FFF2-40B4-BE49-F238E27FC236}">
                <a16:creationId xmlns:a16="http://schemas.microsoft.com/office/drawing/2014/main" id="{B229C51B-852C-D855-3706-F9527817D96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Metin Yer Tutucusu 3">
            <a:extLst>
              <a:ext uri="{FF2B5EF4-FFF2-40B4-BE49-F238E27FC236}">
                <a16:creationId xmlns:a16="http://schemas.microsoft.com/office/drawing/2014/main" id="{13E9F668-38E5-69C0-6D29-C711AD69EC4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Veri Yer Tutucusu 4">
            <a:extLst>
              <a:ext uri="{FF2B5EF4-FFF2-40B4-BE49-F238E27FC236}">
                <a16:creationId xmlns:a16="http://schemas.microsoft.com/office/drawing/2014/main" id="{7D821025-2DCE-31BC-1B41-D4EB08ADE92E}"/>
              </a:ext>
            </a:extLst>
          </p:cNvPr>
          <p:cNvSpPr>
            <a:spLocks noGrp="1"/>
          </p:cNvSpPr>
          <p:nvPr>
            <p:ph type="dt" sz="half" idx="10"/>
          </p:nvPr>
        </p:nvSpPr>
        <p:spPr/>
        <p:txBody>
          <a:bodyPr/>
          <a:lstStyle/>
          <a:p>
            <a:fld id="{CA09B8A2-3D54-C54B-8E7A-2FE57EA232A4}" type="datetimeFigureOut">
              <a:rPr lang="tr-TR" smtClean="0"/>
              <a:t>2.01.2024</a:t>
            </a:fld>
            <a:endParaRPr lang="tr-TR"/>
          </a:p>
        </p:txBody>
      </p:sp>
      <p:sp>
        <p:nvSpPr>
          <p:cNvPr id="6" name="Alt Bilgi Yer Tutucusu 5">
            <a:extLst>
              <a:ext uri="{FF2B5EF4-FFF2-40B4-BE49-F238E27FC236}">
                <a16:creationId xmlns:a16="http://schemas.microsoft.com/office/drawing/2014/main" id="{D51CC61D-CA62-EB3B-1AE5-8E0AAB41EC19}"/>
              </a:ext>
            </a:extLst>
          </p:cNvPr>
          <p:cNvSpPr>
            <a:spLocks noGrp="1"/>
          </p:cNvSpPr>
          <p:nvPr>
            <p:ph type="ftr" sz="quarter" idx="11"/>
          </p:nvPr>
        </p:nvSpPr>
        <p:spPr/>
        <p:txBody>
          <a:bodyPr/>
          <a:lstStyle/>
          <a:p>
            <a:endParaRPr lang="tr-TR"/>
          </a:p>
        </p:txBody>
      </p:sp>
      <p:sp>
        <p:nvSpPr>
          <p:cNvPr id="7" name="Slayt Numarası Yer Tutucusu 6">
            <a:extLst>
              <a:ext uri="{FF2B5EF4-FFF2-40B4-BE49-F238E27FC236}">
                <a16:creationId xmlns:a16="http://schemas.microsoft.com/office/drawing/2014/main" id="{878966D6-73C9-6C35-6BCB-33E61762987E}"/>
              </a:ext>
            </a:extLst>
          </p:cNvPr>
          <p:cNvSpPr>
            <a:spLocks noGrp="1"/>
          </p:cNvSpPr>
          <p:nvPr>
            <p:ph type="sldNum" sz="quarter" idx="12"/>
          </p:nvPr>
        </p:nvSpPr>
        <p:spPr/>
        <p:txBody>
          <a:bodyPr/>
          <a:lstStyle/>
          <a:p>
            <a:fld id="{F9B77B4A-02EF-E14B-9291-403CEC6A9F50}" type="slidenum">
              <a:rPr lang="tr-TR" smtClean="0"/>
              <a:t>‹#›</a:t>
            </a:fld>
            <a:endParaRPr lang="tr-TR"/>
          </a:p>
        </p:txBody>
      </p:sp>
    </p:spTree>
    <p:extLst>
      <p:ext uri="{BB962C8B-B14F-4D97-AF65-F5344CB8AC3E}">
        <p14:creationId xmlns:p14="http://schemas.microsoft.com/office/powerpoint/2010/main" val="25265395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A3984626-B227-E602-37E5-3A8A526F18DC}"/>
              </a:ext>
            </a:extLst>
          </p:cNvPr>
          <p:cNvSpPr>
            <a:spLocks noGrp="1"/>
          </p:cNvSpPr>
          <p:nvPr>
            <p:ph type="title"/>
          </p:nvPr>
        </p:nvSpPr>
        <p:spPr>
          <a:xfrm>
            <a:off x="839788" y="457200"/>
            <a:ext cx="3932237" cy="1600200"/>
          </a:xfrm>
        </p:spPr>
        <p:txBody>
          <a:bodyPr anchor="b"/>
          <a:lstStyle>
            <a:lvl1pPr>
              <a:defRPr sz="3200"/>
            </a:lvl1pPr>
          </a:lstStyle>
          <a:p>
            <a:r>
              <a:rPr lang="tr-TR"/>
              <a:t>Asıl başlık stilini düzenlemek için tıklayın</a:t>
            </a:r>
          </a:p>
        </p:txBody>
      </p:sp>
      <p:sp>
        <p:nvSpPr>
          <p:cNvPr id="3" name="Resim Yer Tutucusu 2">
            <a:extLst>
              <a:ext uri="{FF2B5EF4-FFF2-40B4-BE49-F238E27FC236}">
                <a16:creationId xmlns:a16="http://schemas.microsoft.com/office/drawing/2014/main" id="{EC1EA6FF-42D0-4181-BBE0-2C83050E460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tr-TR"/>
          </a:p>
        </p:txBody>
      </p:sp>
      <p:sp>
        <p:nvSpPr>
          <p:cNvPr id="4" name="Metin Yer Tutucusu 3">
            <a:extLst>
              <a:ext uri="{FF2B5EF4-FFF2-40B4-BE49-F238E27FC236}">
                <a16:creationId xmlns:a16="http://schemas.microsoft.com/office/drawing/2014/main" id="{5D2251CB-696D-2ABF-38CE-D949AE968A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Veri Yer Tutucusu 4">
            <a:extLst>
              <a:ext uri="{FF2B5EF4-FFF2-40B4-BE49-F238E27FC236}">
                <a16:creationId xmlns:a16="http://schemas.microsoft.com/office/drawing/2014/main" id="{4C811479-4EB3-6115-BF18-B1588CBFE578}"/>
              </a:ext>
            </a:extLst>
          </p:cNvPr>
          <p:cNvSpPr>
            <a:spLocks noGrp="1"/>
          </p:cNvSpPr>
          <p:nvPr>
            <p:ph type="dt" sz="half" idx="10"/>
          </p:nvPr>
        </p:nvSpPr>
        <p:spPr/>
        <p:txBody>
          <a:bodyPr/>
          <a:lstStyle/>
          <a:p>
            <a:fld id="{CA09B8A2-3D54-C54B-8E7A-2FE57EA232A4}" type="datetimeFigureOut">
              <a:rPr lang="tr-TR" smtClean="0"/>
              <a:t>2.01.2024</a:t>
            </a:fld>
            <a:endParaRPr lang="tr-TR"/>
          </a:p>
        </p:txBody>
      </p:sp>
      <p:sp>
        <p:nvSpPr>
          <p:cNvPr id="6" name="Alt Bilgi Yer Tutucusu 5">
            <a:extLst>
              <a:ext uri="{FF2B5EF4-FFF2-40B4-BE49-F238E27FC236}">
                <a16:creationId xmlns:a16="http://schemas.microsoft.com/office/drawing/2014/main" id="{27C71620-7A42-39A9-1680-9F7E1752350D}"/>
              </a:ext>
            </a:extLst>
          </p:cNvPr>
          <p:cNvSpPr>
            <a:spLocks noGrp="1"/>
          </p:cNvSpPr>
          <p:nvPr>
            <p:ph type="ftr" sz="quarter" idx="11"/>
          </p:nvPr>
        </p:nvSpPr>
        <p:spPr/>
        <p:txBody>
          <a:bodyPr/>
          <a:lstStyle/>
          <a:p>
            <a:endParaRPr lang="tr-TR"/>
          </a:p>
        </p:txBody>
      </p:sp>
      <p:sp>
        <p:nvSpPr>
          <p:cNvPr id="7" name="Slayt Numarası Yer Tutucusu 6">
            <a:extLst>
              <a:ext uri="{FF2B5EF4-FFF2-40B4-BE49-F238E27FC236}">
                <a16:creationId xmlns:a16="http://schemas.microsoft.com/office/drawing/2014/main" id="{987B47FD-C391-6DCF-A50E-80FEE3F3746C}"/>
              </a:ext>
            </a:extLst>
          </p:cNvPr>
          <p:cNvSpPr>
            <a:spLocks noGrp="1"/>
          </p:cNvSpPr>
          <p:nvPr>
            <p:ph type="sldNum" sz="quarter" idx="12"/>
          </p:nvPr>
        </p:nvSpPr>
        <p:spPr/>
        <p:txBody>
          <a:bodyPr/>
          <a:lstStyle/>
          <a:p>
            <a:fld id="{F9B77B4A-02EF-E14B-9291-403CEC6A9F50}" type="slidenum">
              <a:rPr lang="tr-TR" smtClean="0"/>
              <a:t>‹#›</a:t>
            </a:fld>
            <a:endParaRPr lang="tr-TR"/>
          </a:p>
        </p:txBody>
      </p:sp>
    </p:spTree>
    <p:extLst>
      <p:ext uri="{BB962C8B-B14F-4D97-AF65-F5344CB8AC3E}">
        <p14:creationId xmlns:p14="http://schemas.microsoft.com/office/powerpoint/2010/main" val="18783833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Başlık Yer Tutucusu 1">
            <a:extLst>
              <a:ext uri="{FF2B5EF4-FFF2-40B4-BE49-F238E27FC236}">
                <a16:creationId xmlns:a16="http://schemas.microsoft.com/office/drawing/2014/main" id="{3A6EF361-4447-5BB8-07A3-EDE1876975F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tr-TR"/>
              <a:t>Asıl başlık stilini düzenlemek için tıklayın</a:t>
            </a:r>
          </a:p>
        </p:txBody>
      </p:sp>
      <p:sp>
        <p:nvSpPr>
          <p:cNvPr id="3" name="Metin Yer Tutucusu 2">
            <a:extLst>
              <a:ext uri="{FF2B5EF4-FFF2-40B4-BE49-F238E27FC236}">
                <a16:creationId xmlns:a16="http://schemas.microsoft.com/office/drawing/2014/main" id="{44907227-AEB6-5465-21B2-3A19B20EB99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1BCC6CBE-7A09-F0FC-F7C1-FE4F7C26D47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A09B8A2-3D54-C54B-8E7A-2FE57EA232A4}" type="datetimeFigureOut">
              <a:rPr lang="tr-TR" smtClean="0"/>
              <a:t>2.01.2024</a:t>
            </a:fld>
            <a:endParaRPr lang="tr-TR"/>
          </a:p>
        </p:txBody>
      </p:sp>
      <p:sp>
        <p:nvSpPr>
          <p:cNvPr id="5" name="Alt Bilgi Yer Tutucusu 4">
            <a:extLst>
              <a:ext uri="{FF2B5EF4-FFF2-40B4-BE49-F238E27FC236}">
                <a16:creationId xmlns:a16="http://schemas.microsoft.com/office/drawing/2014/main" id="{867DAD5E-F560-4274-FF2C-1F5AEC7858E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tr-TR"/>
          </a:p>
        </p:txBody>
      </p:sp>
      <p:sp>
        <p:nvSpPr>
          <p:cNvPr id="6" name="Slayt Numarası Yer Tutucusu 5">
            <a:extLst>
              <a:ext uri="{FF2B5EF4-FFF2-40B4-BE49-F238E27FC236}">
                <a16:creationId xmlns:a16="http://schemas.microsoft.com/office/drawing/2014/main" id="{9B9ED3D0-4151-39D5-DCBC-BAC4E15E487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9B77B4A-02EF-E14B-9291-403CEC6A9F50}" type="slidenum">
              <a:rPr lang="tr-TR" smtClean="0"/>
              <a:t>‹#›</a:t>
            </a:fld>
            <a:endParaRPr lang="tr-TR"/>
          </a:p>
        </p:txBody>
      </p:sp>
    </p:spTree>
    <p:extLst>
      <p:ext uri="{BB962C8B-B14F-4D97-AF65-F5344CB8AC3E}">
        <p14:creationId xmlns:p14="http://schemas.microsoft.com/office/powerpoint/2010/main" val="2059709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3" Type="http://schemas.openxmlformats.org/officeDocument/2006/relationships/image" Target="../media/image12.svg"/><Relationship Id="rId18" Type="http://schemas.openxmlformats.org/officeDocument/2006/relationships/image" Target="../media/image17.png"/><Relationship Id="rId26" Type="http://schemas.openxmlformats.org/officeDocument/2006/relationships/image" Target="../media/image25.png"/><Relationship Id="rId3" Type="http://schemas.openxmlformats.org/officeDocument/2006/relationships/image" Target="../media/image2.svg"/><Relationship Id="rId21" Type="http://schemas.openxmlformats.org/officeDocument/2006/relationships/image" Target="../media/image20.svg"/><Relationship Id="rId34" Type="http://schemas.openxmlformats.org/officeDocument/2006/relationships/image" Target="../media/image33.png"/><Relationship Id="rId7" Type="http://schemas.openxmlformats.org/officeDocument/2006/relationships/image" Target="../media/image6.svg"/><Relationship Id="rId12" Type="http://schemas.openxmlformats.org/officeDocument/2006/relationships/image" Target="../media/image11.png"/><Relationship Id="rId17" Type="http://schemas.openxmlformats.org/officeDocument/2006/relationships/image" Target="../media/image16.svg"/><Relationship Id="rId25" Type="http://schemas.openxmlformats.org/officeDocument/2006/relationships/image" Target="../media/image24.svg"/><Relationship Id="rId33" Type="http://schemas.openxmlformats.org/officeDocument/2006/relationships/image" Target="../media/image32.svg"/><Relationship Id="rId2" Type="http://schemas.openxmlformats.org/officeDocument/2006/relationships/image" Target="../media/image1.png"/><Relationship Id="rId16" Type="http://schemas.openxmlformats.org/officeDocument/2006/relationships/image" Target="../media/image15.png"/><Relationship Id="rId20" Type="http://schemas.openxmlformats.org/officeDocument/2006/relationships/image" Target="../media/image19.png"/><Relationship Id="rId29" Type="http://schemas.openxmlformats.org/officeDocument/2006/relationships/image" Target="../media/image28.svg"/><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0.svg"/><Relationship Id="rId24" Type="http://schemas.openxmlformats.org/officeDocument/2006/relationships/image" Target="../media/image23.png"/><Relationship Id="rId32" Type="http://schemas.openxmlformats.org/officeDocument/2006/relationships/image" Target="../media/image31.png"/><Relationship Id="rId5" Type="http://schemas.openxmlformats.org/officeDocument/2006/relationships/image" Target="../media/image4.svg"/><Relationship Id="rId15" Type="http://schemas.openxmlformats.org/officeDocument/2006/relationships/image" Target="../media/image14.svg"/><Relationship Id="rId23" Type="http://schemas.openxmlformats.org/officeDocument/2006/relationships/image" Target="../media/image22.svg"/><Relationship Id="rId28" Type="http://schemas.openxmlformats.org/officeDocument/2006/relationships/image" Target="../media/image27.png"/><Relationship Id="rId10" Type="http://schemas.openxmlformats.org/officeDocument/2006/relationships/image" Target="../media/image9.png"/><Relationship Id="rId19" Type="http://schemas.openxmlformats.org/officeDocument/2006/relationships/image" Target="../media/image18.svg"/><Relationship Id="rId31" Type="http://schemas.openxmlformats.org/officeDocument/2006/relationships/image" Target="../media/image30.sv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image" Target="../media/image13.png"/><Relationship Id="rId22" Type="http://schemas.openxmlformats.org/officeDocument/2006/relationships/image" Target="../media/image21.png"/><Relationship Id="rId27" Type="http://schemas.openxmlformats.org/officeDocument/2006/relationships/image" Target="../media/image26.svg"/><Relationship Id="rId30" Type="http://schemas.openxmlformats.org/officeDocument/2006/relationships/image" Target="../media/image29.png"/><Relationship Id="rId35" Type="http://schemas.openxmlformats.org/officeDocument/2006/relationships/image" Target="../media/image34.svg"/><Relationship Id="rId8" Type="http://schemas.openxmlformats.org/officeDocument/2006/relationships/image" Target="../media/image7.png"/></Relationships>
</file>

<file path=ppt/slides/_rels/slide1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Layout" Target="../slideLayouts/slideLayout1.xml"/><Relationship Id="rId5" Type="http://schemas.openxmlformats.org/officeDocument/2006/relationships/image" Target="../media/image38.svg"/><Relationship Id="rId4" Type="http://schemas.openxmlformats.org/officeDocument/2006/relationships/image" Target="../media/image3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0.svg"/><Relationship Id="rId7" Type="http://schemas.openxmlformats.org/officeDocument/2006/relationships/image" Target="../media/image44.svg"/><Relationship Id="rId2"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svg"/><Relationship Id="rId4" Type="http://schemas.openxmlformats.org/officeDocument/2006/relationships/image" Target="../media/image41.png"/><Relationship Id="rId9" Type="http://schemas.openxmlformats.org/officeDocument/2006/relationships/image" Target="../media/image46.svg"/></Relationships>
</file>

<file path=ppt/slides/_rels/slide5.xml.rels><?xml version="1.0" encoding="UTF-8" standalone="yes"?>
<Relationships xmlns="http://schemas.openxmlformats.org/package/2006/relationships"><Relationship Id="rId3" Type="http://schemas.openxmlformats.org/officeDocument/2006/relationships/image" Target="../media/image48.sv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Slide Background Fill">
            <a:extLst>
              <a:ext uri="{FF2B5EF4-FFF2-40B4-BE49-F238E27FC236}">
                <a16:creationId xmlns:a16="http://schemas.microsoft.com/office/drawing/2014/main" id="{C7D023E4-8DE1-436E-9847-ED6A4B4B04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1"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Color Cover">
            <a:extLst>
              <a:ext uri="{FF2B5EF4-FFF2-40B4-BE49-F238E27FC236}">
                <a16:creationId xmlns:a16="http://schemas.microsoft.com/office/drawing/2014/main" id="{6BE11944-ED05-4FE9-9927-06C110BB3A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1" y="0"/>
            <a:ext cx="12188949"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1" name="Group 20">
            <a:extLst>
              <a:ext uri="{FF2B5EF4-FFF2-40B4-BE49-F238E27FC236}">
                <a16:creationId xmlns:a16="http://schemas.microsoft.com/office/drawing/2014/main" id="{A2812508-238C-4BCD-BDD3-25C99C5CA23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7167"/>
            <a:ext cx="12188952" cy="3490956"/>
            <a:chOff x="651279" y="598259"/>
            <a:chExt cx="10889442" cy="5680742"/>
          </a:xfrm>
        </p:grpSpPr>
        <p:sp>
          <p:nvSpPr>
            <p:cNvPr id="22" name="Color">
              <a:extLst>
                <a:ext uri="{FF2B5EF4-FFF2-40B4-BE49-F238E27FC236}">
                  <a16:creationId xmlns:a16="http://schemas.microsoft.com/office/drawing/2014/main" id="{EA98B5EE-6906-45B1-8691-D06F06B6C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Color">
              <a:extLst>
                <a:ext uri="{FF2B5EF4-FFF2-40B4-BE49-F238E27FC236}">
                  <a16:creationId xmlns:a16="http://schemas.microsoft.com/office/drawing/2014/main" id="{3CB4D77E-DA74-4797-88E4-C7D817D315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5" name="Group 24">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26" name="Freeform: Shape 25">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7" name="Freeform: Shape 26">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8" name="Freeform: Shape 27">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9" name="Freeform: Shape 28">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0" name="Freeform: Shape 29">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1" name="Freeform: Shape 30">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2" name="Freeform: Shape 31">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3" name="Alt Başlık 2">
            <a:extLst>
              <a:ext uri="{FF2B5EF4-FFF2-40B4-BE49-F238E27FC236}">
                <a16:creationId xmlns:a16="http://schemas.microsoft.com/office/drawing/2014/main" id="{9911C51E-7776-EA41-91CB-304190F42B23}"/>
              </a:ext>
            </a:extLst>
          </p:cNvPr>
          <p:cNvSpPr>
            <a:spLocks noGrp="1"/>
          </p:cNvSpPr>
          <p:nvPr>
            <p:ph type="subTitle" idx="1"/>
          </p:nvPr>
        </p:nvSpPr>
        <p:spPr>
          <a:xfrm>
            <a:off x="86592" y="3528457"/>
            <a:ext cx="11342487" cy="2487212"/>
          </a:xfrm>
        </p:spPr>
        <p:txBody>
          <a:bodyPr vert="horz" lIns="91440" tIns="45720" rIns="91440" bIns="45720" rtlCol="0" anchor="ctr">
            <a:normAutofit/>
          </a:bodyPr>
          <a:lstStyle/>
          <a:p>
            <a:pPr indent="-228600" algn="l">
              <a:buFont typeface="Arial" panose="020B0604020202020204" pitchFamily="34" charset="0"/>
              <a:buChar char="•"/>
            </a:pPr>
            <a:endParaRPr lang="en-US" sz="1500" dirty="0">
              <a:solidFill>
                <a:schemeClr val="tx2"/>
              </a:solidFill>
            </a:endParaRPr>
          </a:p>
          <a:p>
            <a:pPr indent="-228600" algn="l">
              <a:buFont typeface="Arial" panose="020B0604020202020204" pitchFamily="34" charset="0"/>
              <a:buChar char="•"/>
            </a:pPr>
            <a:endParaRPr lang="en-US" sz="1500" dirty="0">
              <a:solidFill>
                <a:schemeClr val="tx2"/>
              </a:solidFill>
            </a:endParaRPr>
          </a:p>
        </p:txBody>
      </p:sp>
      <p:sp>
        <p:nvSpPr>
          <p:cNvPr id="4" name="Metin kutusu 3">
            <a:extLst>
              <a:ext uri="{FF2B5EF4-FFF2-40B4-BE49-F238E27FC236}">
                <a16:creationId xmlns:a16="http://schemas.microsoft.com/office/drawing/2014/main" id="{CA17C557-D176-C338-5F0F-86D2BD5F89F0}"/>
              </a:ext>
            </a:extLst>
          </p:cNvPr>
          <p:cNvSpPr txBox="1"/>
          <p:nvPr/>
        </p:nvSpPr>
        <p:spPr>
          <a:xfrm>
            <a:off x="805128" y="1831788"/>
            <a:ext cx="10176898" cy="584775"/>
          </a:xfrm>
          <a:prstGeom prst="rect">
            <a:avLst/>
          </a:prstGeom>
          <a:noFill/>
        </p:spPr>
        <p:txBody>
          <a:bodyPr wrap="square">
            <a:spAutoFit/>
          </a:bodyPr>
          <a:lstStyle/>
          <a:p>
            <a:pPr algn="ctr"/>
            <a:r>
              <a:rPr lang="tr-TR" sz="3200" dirty="0">
                <a:solidFill>
                  <a:srgbClr val="FFFFFF"/>
                </a:solidFill>
                <a:effectLst/>
                <a:latin typeface="Calibri Light" panose="020F0302020204030204" pitchFamily="34" charset="0"/>
                <a:ea typeface="Times New Roman" panose="02020603050405020304" pitchFamily="18" charset="0"/>
              </a:rPr>
              <a:t> </a:t>
            </a:r>
            <a:endParaRPr lang="tr-TR" sz="3200" dirty="0"/>
          </a:p>
        </p:txBody>
      </p:sp>
      <p:sp>
        <p:nvSpPr>
          <p:cNvPr id="2" name="Metin kutusu 1">
            <a:extLst>
              <a:ext uri="{FF2B5EF4-FFF2-40B4-BE49-F238E27FC236}">
                <a16:creationId xmlns:a16="http://schemas.microsoft.com/office/drawing/2014/main" id="{CA0D38E2-781A-DB3A-6F51-F156330F23CA}"/>
              </a:ext>
            </a:extLst>
          </p:cNvPr>
          <p:cNvSpPr txBox="1"/>
          <p:nvPr/>
        </p:nvSpPr>
        <p:spPr>
          <a:xfrm>
            <a:off x="-1186591" y="2346011"/>
            <a:ext cx="14037219" cy="2308324"/>
          </a:xfrm>
          <a:prstGeom prst="rect">
            <a:avLst/>
          </a:prstGeom>
          <a:noFill/>
        </p:spPr>
        <p:txBody>
          <a:bodyPr wrap="square" rtlCol="0">
            <a:spAutoFit/>
          </a:bodyPr>
          <a:lstStyle/>
          <a:p>
            <a:pPr algn="ctr"/>
            <a:r>
              <a:rPr lang="tr-TR" sz="3600" b="1" dirty="0">
                <a:solidFill>
                  <a:schemeClr val="tx2"/>
                </a:solidFill>
                <a:latin typeface="Helvetica Neue" panose="02000503000000020004" pitchFamily="2" charset="0"/>
                <a:ea typeface="Helvetica Neue" panose="02000503000000020004" pitchFamily="2" charset="0"/>
                <a:cs typeface="Helvetica Neue" panose="02000503000000020004" pitchFamily="2" charset="0"/>
              </a:rPr>
              <a:t>YAREN AZRA SÖNMEZ 20010310018 </a:t>
            </a:r>
          </a:p>
          <a:p>
            <a:pPr algn="ctr"/>
            <a:r>
              <a:rPr lang="tr-TR" sz="3600" b="1" dirty="0">
                <a:solidFill>
                  <a:schemeClr val="tx2"/>
                </a:solidFill>
                <a:latin typeface="Helvetica Neue" panose="02000503000000020004" pitchFamily="2" charset="0"/>
                <a:ea typeface="Helvetica Neue" panose="02000503000000020004" pitchFamily="2" charset="0"/>
                <a:cs typeface="Helvetica Neue" panose="02000503000000020004" pitchFamily="2" charset="0"/>
              </a:rPr>
              <a:t>PELİN NUR ELBİR 20010310031</a:t>
            </a:r>
          </a:p>
          <a:p>
            <a:pPr algn="ctr"/>
            <a:r>
              <a:rPr lang="tr-TR" sz="3600" b="1" dirty="0">
                <a:solidFill>
                  <a:schemeClr val="tx2"/>
                </a:solidFill>
                <a:latin typeface="Helvetica Neue" panose="02000503000000020004" pitchFamily="2" charset="0"/>
                <a:ea typeface="Helvetica Neue" panose="02000503000000020004" pitchFamily="2" charset="0"/>
                <a:cs typeface="Helvetica Neue" panose="02000503000000020004" pitchFamily="2" charset="0"/>
              </a:rPr>
              <a:t>ASLIHAN KARADENİZ 21640310001</a:t>
            </a:r>
          </a:p>
          <a:p>
            <a:pPr algn="ctr"/>
            <a:r>
              <a:rPr lang="tr-TR" sz="3600" b="1" dirty="0">
                <a:solidFill>
                  <a:schemeClr val="tx2"/>
                </a:solidFill>
                <a:latin typeface="Helvetica Neue" panose="02000503000000020004" pitchFamily="2" charset="0"/>
                <a:ea typeface="Helvetica Neue" panose="02000503000000020004" pitchFamily="2" charset="0"/>
                <a:cs typeface="Helvetica Neue" panose="02000503000000020004" pitchFamily="2" charset="0"/>
              </a:rPr>
              <a:t>ÖMER ÖZÇELİK 19010310052</a:t>
            </a:r>
          </a:p>
        </p:txBody>
      </p:sp>
      <p:pic>
        <p:nvPicPr>
          <p:cNvPr id="6" name="Grafik 5" descr="Kilidi Aç ana hat">
            <a:extLst>
              <a:ext uri="{FF2B5EF4-FFF2-40B4-BE49-F238E27FC236}">
                <a16:creationId xmlns:a16="http://schemas.microsoft.com/office/drawing/2014/main" id="{DCADFDD0-F3CD-243C-5326-8A3174E2433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973272" y="6000078"/>
            <a:ext cx="914400" cy="914400"/>
          </a:xfrm>
          <a:prstGeom prst="rect">
            <a:avLst/>
          </a:prstGeom>
        </p:spPr>
      </p:pic>
      <p:pic>
        <p:nvPicPr>
          <p:cNvPr id="8" name="Grafik 7" descr="Göz Taraması ana hat">
            <a:extLst>
              <a:ext uri="{FF2B5EF4-FFF2-40B4-BE49-F238E27FC236}">
                <a16:creationId xmlns:a16="http://schemas.microsoft.com/office/drawing/2014/main" id="{756AC606-0562-BD27-5702-5FACE6E8DE1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767491" y="6137551"/>
            <a:ext cx="914400" cy="914400"/>
          </a:xfrm>
          <a:prstGeom prst="rect">
            <a:avLst/>
          </a:prstGeom>
        </p:spPr>
      </p:pic>
      <p:pic>
        <p:nvPicPr>
          <p:cNvPr id="10" name="Grafik 9" descr="Klasör aç ana hat">
            <a:extLst>
              <a:ext uri="{FF2B5EF4-FFF2-40B4-BE49-F238E27FC236}">
                <a16:creationId xmlns:a16="http://schemas.microsoft.com/office/drawing/2014/main" id="{1BDD271B-AF32-B07D-F275-6D4CEC447F1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0465" y="6117288"/>
            <a:ext cx="914400" cy="914400"/>
          </a:xfrm>
          <a:prstGeom prst="rect">
            <a:avLst/>
          </a:prstGeom>
        </p:spPr>
      </p:pic>
      <p:pic>
        <p:nvPicPr>
          <p:cNvPr id="12" name="Grafik 11" descr="Klasör Arama ana hat">
            <a:extLst>
              <a:ext uri="{FF2B5EF4-FFF2-40B4-BE49-F238E27FC236}">
                <a16:creationId xmlns:a16="http://schemas.microsoft.com/office/drawing/2014/main" id="{99A4B5B5-502A-EF09-CBBA-6092D033B62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616391" y="6058583"/>
            <a:ext cx="914400" cy="914400"/>
          </a:xfrm>
          <a:prstGeom prst="rect">
            <a:avLst/>
          </a:prstGeom>
        </p:spPr>
      </p:pic>
      <p:pic>
        <p:nvPicPr>
          <p:cNvPr id="14" name="Grafik 13" descr="Buluttan İndirme ana hat">
            <a:extLst>
              <a:ext uri="{FF2B5EF4-FFF2-40B4-BE49-F238E27FC236}">
                <a16:creationId xmlns:a16="http://schemas.microsoft.com/office/drawing/2014/main" id="{EBB3440A-9CC3-05B3-2E9C-2C489DB71B2D}"/>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90418" y="6058583"/>
            <a:ext cx="914400" cy="914400"/>
          </a:xfrm>
          <a:prstGeom prst="rect">
            <a:avLst/>
          </a:prstGeom>
        </p:spPr>
      </p:pic>
      <p:pic>
        <p:nvPicPr>
          <p:cNvPr id="16" name="Grafik 15" descr="Veri tabanı ana hat">
            <a:extLst>
              <a:ext uri="{FF2B5EF4-FFF2-40B4-BE49-F238E27FC236}">
                <a16:creationId xmlns:a16="http://schemas.microsoft.com/office/drawing/2014/main" id="{ADE85A26-DBBB-9FA1-5312-C34FA4AB01A3}"/>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348070" y="6015669"/>
            <a:ext cx="914400" cy="914400"/>
          </a:xfrm>
          <a:prstGeom prst="rect">
            <a:avLst/>
          </a:prstGeom>
        </p:spPr>
      </p:pic>
      <p:pic>
        <p:nvPicPr>
          <p:cNvPr id="35" name="Grafik 34" descr="Dosya Kutusu Arşivi ana hat">
            <a:extLst>
              <a:ext uri="{FF2B5EF4-FFF2-40B4-BE49-F238E27FC236}">
                <a16:creationId xmlns:a16="http://schemas.microsoft.com/office/drawing/2014/main" id="{99607EFE-08C9-2B20-CF98-A82B89B4310A}"/>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4614093" y="6140925"/>
            <a:ext cx="907651" cy="907651"/>
          </a:xfrm>
          <a:prstGeom prst="rect">
            <a:avLst/>
          </a:prstGeom>
        </p:spPr>
      </p:pic>
      <p:pic>
        <p:nvPicPr>
          <p:cNvPr id="37" name="Grafik 36" descr="İndirme ana hat">
            <a:extLst>
              <a:ext uri="{FF2B5EF4-FFF2-40B4-BE49-F238E27FC236}">
                <a16:creationId xmlns:a16="http://schemas.microsoft.com/office/drawing/2014/main" id="{ED4EB917-BF4B-8B61-E146-65D8D7A5E2E4}"/>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6410918" y="6071303"/>
            <a:ext cx="907651" cy="907651"/>
          </a:xfrm>
          <a:prstGeom prst="rect">
            <a:avLst/>
          </a:prstGeom>
        </p:spPr>
      </p:pic>
      <p:pic>
        <p:nvPicPr>
          <p:cNvPr id="39" name="Grafik 38" descr="Ataş ana hat">
            <a:extLst>
              <a:ext uri="{FF2B5EF4-FFF2-40B4-BE49-F238E27FC236}">
                <a16:creationId xmlns:a16="http://schemas.microsoft.com/office/drawing/2014/main" id="{05725C51-17C0-3907-EBF9-A6589E0157D4}"/>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5893577" y="6035925"/>
            <a:ext cx="907651" cy="907651"/>
          </a:xfrm>
          <a:prstGeom prst="rect">
            <a:avLst/>
          </a:prstGeom>
        </p:spPr>
      </p:pic>
      <p:pic>
        <p:nvPicPr>
          <p:cNvPr id="41" name="Grafik 40" descr="Belge ana hat">
            <a:extLst>
              <a:ext uri="{FF2B5EF4-FFF2-40B4-BE49-F238E27FC236}">
                <a16:creationId xmlns:a16="http://schemas.microsoft.com/office/drawing/2014/main" id="{4D716981-7C44-F88A-AED5-0CF31383CCD4}"/>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5378194" y="6035926"/>
            <a:ext cx="907651" cy="907651"/>
          </a:xfrm>
          <a:prstGeom prst="rect">
            <a:avLst/>
          </a:prstGeom>
        </p:spPr>
      </p:pic>
      <p:pic>
        <p:nvPicPr>
          <p:cNvPr id="43" name="Grafik 42" descr="Akıllı Telefon ana hat">
            <a:extLst>
              <a:ext uri="{FF2B5EF4-FFF2-40B4-BE49-F238E27FC236}">
                <a16:creationId xmlns:a16="http://schemas.microsoft.com/office/drawing/2014/main" id="{9248E2D4-9E19-A180-8647-3132190B2A94}"/>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8395856" y="5993777"/>
            <a:ext cx="914400" cy="914400"/>
          </a:xfrm>
          <a:prstGeom prst="rect">
            <a:avLst/>
          </a:prstGeom>
        </p:spPr>
      </p:pic>
      <p:pic>
        <p:nvPicPr>
          <p:cNvPr id="45" name="Grafik 44" descr="Telefon Titreşimi ana hat">
            <a:extLst>
              <a:ext uri="{FF2B5EF4-FFF2-40B4-BE49-F238E27FC236}">
                <a16:creationId xmlns:a16="http://schemas.microsoft.com/office/drawing/2014/main" id="{F780DCFD-C1AD-7078-6399-4B0EA91DDFC1}"/>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11361814" y="5957742"/>
            <a:ext cx="914400" cy="914400"/>
          </a:xfrm>
          <a:prstGeom prst="rect">
            <a:avLst/>
          </a:prstGeom>
        </p:spPr>
      </p:pic>
      <p:pic>
        <p:nvPicPr>
          <p:cNvPr id="47" name="Grafik 46" descr="USB ana hat">
            <a:extLst>
              <a:ext uri="{FF2B5EF4-FFF2-40B4-BE49-F238E27FC236}">
                <a16:creationId xmlns:a16="http://schemas.microsoft.com/office/drawing/2014/main" id="{658453E6-C625-C72C-FE25-AB73A85A68BD}"/>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9021058" y="6086185"/>
            <a:ext cx="914400" cy="914400"/>
          </a:xfrm>
          <a:prstGeom prst="rect">
            <a:avLst/>
          </a:prstGeom>
        </p:spPr>
      </p:pic>
      <p:pic>
        <p:nvPicPr>
          <p:cNvPr id="49" name="Grafik 48" descr="Dizüstü Bilgisayar ana hat">
            <a:extLst>
              <a:ext uri="{FF2B5EF4-FFF2-40B4-BE49-F238E27FC236}">
                <a16:creationId xmlns:a16="http://schemas.microsoft.com/office/drawing/2014/main" id="{4CB15B67-111E-718B-C164-E4AD804E0416}"/>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9836728" y="6093600"/>
            <a:ext cx="914400" cy="914400"/>
          </a:xfrm>
          <a:prstGeom prst="rect">
            <a:avLst/>
          </a:prstGeom>
        </p:spPr>
      </p:pic>
      <p:pic>
        <p:nvPicPr>
          <p:cNvPr id="51" name="Grafik 50" descr="Programcı dişi ana hat">
            <a:extLst>
              <a:ext uri="{FF2B5EF4-FFF2-40B4-BE49-F238E27FC236}">
                <a16:creationId xmlns:a16="http://schemas.microsoft.com/office/drawing/2014/main" id="{DBC24355-66BF-23B5-21F1-C8C22A439052}"/>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10620892" y="5917853"/>
            <a:ext cx="914400" cy="914400"/>
          </a:xfrm>
          <a:prstGeom prst="rect">
            <a:avLst/>
          </a:prstGeom>
        </p:spPr>
      </p:pic>
      <p:pic>
        <p:nvPicPr>
          <p:cNvPr id="55" name="Grafik 54" descr="Adres Defteri ana hat">
            <a:extLst>
              <a:ext uri="{FF2B5EF4-FFF2-40B4-BE49-F238E27FC236}">
                <a16:creationId xmlns:a16="http://schemas.microsoft.com/office/drawing/2014/main" id="{BD819555-3DBA-45B0-5923-3EA8286EBFCE}"/>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7796870" y="6029176"/>
            <a:ext cx="914400" cy="914400"/>
          </a:xfrm>
          <a:prstGeom prst="rect">
            <a:avLst/>
          </a:prstGeom>
        </p:spPr>
      </p:pic>
      <p:pic>
        <p:nvPicPr>
          <p:cNvPr id="57" name="Grafik 56" descr="Bilgi ana hat">
            <a:extLst>
              <a:ext uri="{FF2B5EF4-FFF2-40B4-BE49-F238E27FC236}">
                <a16:creationId xmlns:a16="http://schemas.microsoft.com/office/drawing/2014/main" id="{6A784D43-21E4-44E9-4300-8ED012363736}"/>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7070449" y="6043953"/>
            <a:ext cx="914400" cy="914400"/>
          </a:xfrm>
          <a:prstGeom prst="rect">
            <a:avLst/>
          </a:prstGeom>
        </p:spPr>
      </p:pic>
    </p:spTree>
    <p:extLst>
      <p:ext uri="{BB962C8B-B14F-4D97-AF65-F5344CB8AC3E}">
        <p14:creationId xmlns:p14="http://schemas.microsoft.com/office/powerpoint/2010/main" val="5254032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çerik Yer Tutucusu 3">
            <a:extLst>
              <a:ext uri="{FF2B5EF4-FFF2-40B4-BE49-F238E27FC236}">
                <a16:creationId xmlns:a16="http://schemas.microsoft.com/office/drawing/2014/main" id="{6CCEDA0A-DB38-F5CA-B5EA-CB34C42A472F}"/>
              </a:ext>
            </a:extLst>
          </p:cNvPr>
          <p:cNvPicPr>
            <a:picLocks noGrp="1" noChangeAspect="1"/>
          </p:cNvPicPr>
          <p:nvPr>
            <p:ph idx="1"/>
          </p:nvPr>
        </p:nvPicPr>
        <p:blipFill>
          <a:blip r:embed="rId2"/>
          <a:stretch>
            <a:fillRect/>
          </a:stretch>
        </p:blipFill>
        <p:spPr>
          <a:xfrm>
            <a:off x="285884" y="469472"/>
            <a:ext cx="11620231" cy="5919055"/>
          </a:xfrm>
          <a:prstGeom prst="rect">
            <a:avLst/>
          </a:prstGeom>
        </p:spPr>
      </p:pic>
    </p:spTree>
    <p:extLst>
      <p:ext uri="{BB962C8B-B14F-4D97-AF65-F5344CB8AC3E}">
        <p14:creationId xmlns:p14="http://schemas.microsoft.com/office/powerpoint/2010/main" val="29958042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çerik Yer Tutucusu 3">
            <a:extLst>
              <a:ext uri="{FF2B5EF4-FFF2-40B4-BE49-F238E27FC236}">
                <a16:creationId xmlns:a16="http://schemas.microsoft.com/office/drawing/2014/main" id="{8D4422C6-1D78-56F5-3CD6-6252FE5B4925}"/>
              </a:ext>
            </a:extLst>
          </p:cNvPr>
          <p:cNvPicPr>
            <a:picLocks noGrp="1" noChangeAspect="1"/>
          </p:cNvPicPr>
          <p:nvPr>
            <p:ph idx="1"/>
          </p:nvPr>
        </p:nvPicPr>
        <p:blipFill>
          <a:blip r:embed="rId2"/>
          <a:stretch>
            <a:fillRect/>
          </a:stretch>
        </p:blipFill>
        <p:spPr>
          <a:xfrm>
            <a:off x="434160" y="463611"/>
            <a:ext cx="11323680" cy="5930778"/>
          </a:xfrm>
          <a:prstGeom prst="rect">
            <a:avLst/>
          </a:prstGeom>
        </p:spPr>
      </p:pic>
    </p:spTree>
    <p:extLst>
      <p:ext uri="{BB962C8B-B14F-4D97-AF65-F5344CB8AC3E}">
        <p14:creationId xmlns:p14="http://schemas.microsoft.com/office/powerpoint/2010/main" val="11180001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çerik Yer Tutucusu 3">
            <a:extLst>
              <a:ext uri="{FF2B5EF4-FFF2-40B4-BE49-F238E27FC236}">
                <a16:creationId xmlns:a16="http://schemas.microsoft.com/office/drawing/2014/main" id="{CBF33D29-9282-D292-77F0-D56E6A20934B}"/>
              </a:ext>
            </a:extLst>
          </p:cNvPr>
          <p:cNvPicPr>
            <a:picLocks noGrp="1" noChangeAspect="1"/>
          </p:cNvPicPr>
          <p:nvPr>
            <p:ph idx="1"/>
          </p:nvPr>
        </p:nvPicPr>
        <p:blipFill>
          <a:blip r:embed="rId2"/>
          <a:stretch>
            <a:fillRect/>
          </a:stretch>
        </p:blipFill>
        <p:spPr>
          <a:xfrm>
            <a:off x="335195" y="422580"/>
            <a:ext cx="11521609" cy="6012840"/>
          </a:xfrm>
          <a:prstGeom prst="rect">
            <a:avLst/>
          </a:prstGeom>
        </p:spPr>
      </p:pic>
    </p:spTree>
    <p:extLst>
      <p:ext uri="{BB962C8B-B14F-4D97-AF65-F5344CB8AC3E}">
        <p14:creationId xmlns:p14="http://schemas.microsoft.com/office/powerpoint/2010/main" val="8973204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çerik Yer Tutucusu 3">
            <a:extLst>
              <a:ext uri="{FF2B5EF4-FFF2-40B4-BE49-F238E27FC236}">
                <a16:creationId xmlns:a16="http://schemas.microsoft.com/office/drawing/2014/main" id="{3305E51E-8809-959D-5087-140FF41D3FD4}"/>
              </a:ext>
            </a:extLst>
          </p:cNvPr>
          <p:cNvPicPr>
            <a:picLocks noGrp="1" noChangeAspect="1"/>
          </p:cNvPicPr>
          <p:nvPr>
            <p:ph idx="1"/>
          </p:nvPr>
        </p:nvPicPr>
        <p:blipFill>
          <a:blip r:embed="rId2"/>
          <a:stretch>
            <a:fillRect/>
          </a:stretch>
        </p:blipFill>
        <p:spPr>
          <a:xfrm>
            <a:off x="415553" y="492918"/>
            <a:ext cx="11360894" cy="5872163"/>
          </a:xfrm>
          <a:prstGeom prst="rect">
            <a:avLst/>
          </a:prstGeom>
        </p:spPr>
      </p:pic>
    </p:spTree>
    <p:extLst>
      <p:ext uri="{BB962C8B-B14F-4D97-AF65-F5344CB8AC3E}">
        <p14:creationId xmlns:p14="http://schemas.microsoft.com/office/powerpoint/2010/main" val="32585257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çerik Yer Tutucusu 3">
            <a:extLst>
              <a:ext uri="{FF2B5EF4-FFF2-40B4-BE49-F238E27FC236}">
                <a16:creationId xmlns:a16="http://schemas.microsoft.com/office/drawing/2014/main" id="{8751E886-D7FB-4F77-D660-CEC57C2A0E40}"/>
              </a:ext>
            </a:extLst>
          </p:cNvPr>
          <p:cNvPicPr>
            <a:picLocks noGrp="1" noChangeAspect="1"/>
          </p:cNvPicPr>
          <p:nvPr>
            <p:ph idx="1"/>
          </p:nvPr>
        </p:nvPicPr>
        <p:blipFill>
          <a:blip r:embed="rId2"/>
          <a:stretch>
            <a:fillRect/>
          </a:stretch>
        </p:blipFill>
        <p:spPr>
          <a:xfrm>
            <a:off x="619710" y="580841"/>
            <a:ext cx="11155578" cy="5696317"/>
          </a:xfrm>
          <a:prstGeom prst="rect">
            <a:avLst/>
          </a:prstGeom>
        </p:spPr>
      </p:pic>
    </p:spTree>
    <p:extLst>
      <p:ext uri="{BB962C8B-B14F-4D97-AF65-F5344CB8AC3E}">
        <p14:creationId xmlns:p14="http://schemas.microsoft.com/office/powerpoint/2010/main" val="16554432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6C8B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çerik Yer Tutucusu 3">
            <a:extLst>
              <a:ext uri="{FF2B5EF4-FFF2-40B4-BE49-F238E27FC236}">
                <a16:creationId xmlns:a16="http://schemas.microsoft.com/office/drawing/2014/main" id="{C9BEE42C-3BD6-1025-DE38-E39ED42A5048}"/>
              </a:ext>
            </a:extLst>
          </p:cNvPr>
          <p:cNvPicPr>
            <a:picLocks noGrp="1" noChangeAspect="1"/>
          </p:cNvPicPr>
          <p:nvPr>
            <p:ph idx="1"/>
          </p:nvPr>
        </p:nvPicPr>
        <p:blipFill>
          <a:blip r:embed="rId2"/>
          <a:stretch>
            <a:fillRect/>
          </a:stretch>
        </p:blipFill>
        <p:spPr>
          <a:xfrm>
            <a:off x="1969284" y="643467"/>
            <a:ext cx="8253432" cy="5571066"/>
          </a:xfrm>
          <a:prstGeom prst="rect">
            <a:avLst/>
          </a:prstGeom>
        </p:spPr>
      </p:pic>
    </p:spTree>
    <p:extLst>
      <p:ext uri="{BB962C8B-B14F-4D97-AF65-F5344CB8AC3E}">
        <p14:creationId xmlns:p14="http://schemas.microsoft.com/office/powerpoint/2010/main" val="39013498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çerik Yer Tutucusu 3">
            <a:extLst>
              <a:ext uri="{FF2B5EF4-FFF2-40B4-BE49-F238E27FC236}">
                <a16:creationId xmlns:a16="http://schemas.microsoft.com/office/drawing/2014/main" id="{18846CA2-9458-183E-E130-D2BE051307E1}"/>
              </a:ext>
            </a:extLst>
          </p:cNvPr>
          <p:cNvPicPr>
            <a:picLocks noGrp="1" noChangeAspect="1"/>
          </p:cNvPicPr>
          <p:nvPr>
            <p:ph idx="1"/>
          </p:nvPr>
        </p:nvPicPr>
        <p:blipFill>
          <a:blip r:embed="rId2"/>
          <a:stretch>
            <a:fillRect/>
          </a:stretch>
        </p:blipFill>
        <p:spPr>
          <a:xfrm>
            <a:off x="462256" y="457200"/>
            <a:ext cx="11267488" cy="5943600"/>
          </a:xfrm>
          <a:prstGeom prst="rect">
            <a:avLst/>
          </a:prstGeom>
        </p:spPr>
      </p:pic>
    </p:spTree>
    <p:extLst>
      <p:ext uri="{BB962C8B-B14F-4D97-AF65-F5344CB8AC3E}">
        <p14:creationId xmlns:p14="http://schemas.microsoft.com/office/powerpoint/2010/main" val="16508116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çerik Yer Tutucusu 3">
            <a:extLst>
              <a:ext uri="{FF2B5EF4-FFF2-40B4-BE49-F238E27FC236}">
                <a16:creationId xmlns:a16="http://schemas.microsoft.com/office/drawing/2014/main" id="{D1FE1ECE-1E0D-A49B-4DA8-105B598CBB43}"/>
              </a:ext>
            </a:extLst>
          </p:cNvPr>
          <p:cNvPicPr>
            <a:picLocks noGrp="1" noChangeAspect="1"/>
          </p:cNvPicPr>
          <p:nvPr>
            <p:ph idx="1"/>
          </p:nvPr>
        </p:nvPicPr>
        <p:blipFill>
          <a:blip r:embed="rId2"/>
          <a:stretch>
            <a:fillRect/>
          </a:stretch>
        </p:blipFill>
        <p:spPr>
          <a:xfrm>
            <a:off x="457200" y="482727"/>
            <a:ext cx="11277600" cy="5892545"/>
          </a:xfrm>
          <a:prstGeom prst="rect">
            <a:avLst/>
          </a:prstGeom>
        </p:spPr>
      </p:pic>
    </p:spTree>
    <p:extLst>
      <p:ext uri="{BB962C8B-B14F-4D97-AF65-F5344CB8AC3E}">
        <p14:creationId xmlns:p14="http://schemas.microsoft.com/office/powerpoint/2010/main" val="30583671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Slide Background Fill">
            <a:extLst>
              <a:ext uri="{FF2B5EF4-FFF2-40B4-BE49-F238E27FC236}">
                <a16:creationId xmlns:a16="http://schemas.microsoft.com/office/drawing/2014/main" id="{C7D023E4-8DE1-436E-9847-ED6A4B4B04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1"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Color Cover">
            <a:extLst>
              <a:ext uri="{FF2B5EF4-FFF2-40B4-BE49-F238E27FC236}">
                <a16:creationId xmlns:a16="http://schemas.microsoft.com/office/drawing/2014/main" id="{6BE11944-ED05-4FE9-9927-06C110BB3A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1" y="0"/>
            <a:ext cx="12188949"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1" name="Group 20">
            <a:extLst>
              <a:ext uri="{FF2B5EF4-FFF2-40B4-BE49-F238E27FC236}">
                <a16:creationId xmlns:a16="http://schemas.microsoft.com/office/drawing/2014/main" id="{A2812508-238C-4BCD-BDD3-25C99C5CA23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7167"/>
            <a:ext cx="12188952" cy="3490956"/>
            <a:chOff x="651279" y="598259"/>
            <a:chExt cx="10889442" cy="5680742"/>
          </a:xfrm>
        </p:grpSpPr>
        <p:sp>
          <p:nvSpPr>
            <p:cNvPr id="22" name="Color">
              <a:extLst>
                <a:ext uri="{FF2B5EF4-FFF2-40B4-BE49-F238E27FC236}">
                  <a16:creationId xmlns:a16="http://schemas.microsoft.com/office/drawing/2014/main" id="{EA98B5EE-6906-45B1-8691-D06F06B6C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Color">
              <a:extLst>
                <a:ext uri="{FF2B5EF4-FFF2-40B4-BE49-F238E27FC236}">
                  <a16:creationId xmlns:a16="http://schemas.microsoft.com/office/drawing/2014/main" id="{3CB4D77E-DA74-4797-88E4-C7D817D315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5" name="Group 24">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26" name="Freeform: Shape 25">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7" name="Freeform: Shape 26">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8" name="Freeform: Shape 27">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9" name="Freeform: Shape 28">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0" name="Freeform: Shape 29">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1" name="Freeform: Shape 30">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2" name="Freeform: Shape 31">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3" name="Alt Başlık 2">
            <a:extLst>
              <a:ext uri="{FF2B5EF4-FFF2-40B4-BE49-F238E27FC236}">
                <a16:creationId xmlns:a16="http://schemas.microsoft.com/office/drawing/2014/main" id="{9911C51E-7776-EA41-91CB-304190F42B23}"/>
              </a:ext>
            </a:extLst>
          </p:cNvPr>
          <p:cNvSpPr>
            <a:spLocks noGrp="1"/>
          </p:cNvSpPr>
          <p:nvPr>
            <p:ph type="subTitle" idx="1"/>
          </p:nvPr>
        </p:nvSpPr>
        <p:spPr>
          <a:xfrm>
            <a:off x="-24595" y="1778750"/>
            <a:ext cx="12188949" cy="5390539"/>
          </a:xfrm>
        </p:spPr>
        <p:txBody>
          <a:bodyPr vert="horz" lIns="91440" tIns="45720" rIns="91440" bIns="45720" rtlCol="0" anchor="ctr">
            <a:normAutofit/>
          </a:bodyPr>
          <a:lstStyle/>
          <a:p>
            <a:pPr indent="-228600" algn="l">
              <a:buFont typeface="Arial" panose="020B0604020202020204" pitchFamily="34" charset="0"/>
              <a:buChar char="•"/>
            </a:pPr>
            <a:r>
              <a:rPr lang="en-US" sz="2000" dirty="0" err="1">
                <a:solidFill>
                  <a:schemeClr val="tx2"/>
                </a:solidFill>
              </a:rPr>
              <a:t>Proje</a:t>
            </a:r>
            <a:r>
              <a:rPr lang="en-US" sz="2000" dirty="0">
                <a:solidFill>
                  <a:schemeClr val="tx2"/>
                </a:solidFill>
              </a:rPr>
              <a:t> </a:t>
            </a:r>
            <a:r>
              <a:rPr lang="en-US" sz="2000" dirty="0" err="1">
                <a:solidFill>
                  <a:schemeClr val="tx2"/>
                </a:solidFill>
              </a:rPr>
              <a:t>Tanımı</a:t>
            </a:r>
            <a:r>
              <a:rPr lang="en-US" sz="2000" dirty="0">
                <a:solidFill>
                  <a:schemeClr val="tx2"/>
                </a:solidFill>
              </a:rPr>
              <a:t>: Chat </a:t>
            </a:r>
            <a:r>
              <a:rPr lang="en-US" sz="2000" dirty="0" err="1">
                <a:solidFill>
                  <a:schemeClr val="tx2"/>
                </a:solidFill>
              </a:rPr>
              <a:t>Uygulaması</a:t>
            </a:r>
            <a:endParaRPr lang="en-US" sz="2000" dirty="0">
              <a:solidFill>
                <a:schemeClr val="tx2"/>
              </a:solidFill>
            </a:endParaRPr>
          </a:p>
          <a:p>
            <a:pPr indent="-228600" algn="l">
              <a:buFont typeface="Arial" panose="020B0604020202020204" pitchFamily="34" charset="0"/>
              <a:buChar char="•"/>
            </a:pPr>
            <a:r>
              <a:rPr lang="en-US" sz="2000" dirty="0">
                <a:solidFill>
                  <a:schemeClr val="tx2"/>
                </a:solidFill>
              </a:rPr>
              <a:t>Bu </a:t>
            </a:r>
            <a:r>
              <a:rPr lang="en-US" sz="2000" dirty="0" err="1">
                <a:solidFill>
                  <a:schemeClr val="tx2"/>
                </a:solidFill>
              </a:rPr>
              <a:t>projenin</a:t>
            </a:r>
            <a:r>
              <a:rPr lang="en-US" sz="2000" dirty="0">
                <a:solidFill>
                  <a:schemeClr val="tx2"/>
                </a:solidFill>
              </a:rPr>
              <a:t> </a:t>
            </a:r>
            <a:r>
              <a:rPr lang="en-US" sz="2000" dirty="0" err="1">
                <a:solidFill>
                  <a:schemeClr val="tx2"/>
                </a:solidFill>
              </a:rPr>
              <a:t>temel</a:t>
            </a:r>
            <a:r>
              <a:rPr lang="en-US" sz="2000" dirty="0">
                <a:solidFill>
                  <a:schemeClr val="tx2"/>
                </a:solidFill>
              </a:rPr>
              <a:t> </a:t>
            </a:r>
            <a:r>
              <a:rPr lang="en-US" sz="2000" dirty="0" err="1">
                <a:solidFill>
                  <a:schemeClr val="tx2"/>
                </a:solidFill>
              </a:rPr>
              <a:t>amacı</a:t>
            </a:r>
            <a:r>
              <a:rPr lang="en-US" sz="2000" dirty="0">
                <a:solidFill>
                  <a:schemeClr val="tx2"/>
                </a:solidFill>
              </a:rPr>
              <a:t>, </a:t>
            </a:r>
            <a:r>
              <a:rPr lang="en-US" sz="2000" dirty="0" err="1">
                <a:solidFill>
                  <a:schemeClr val="tx2"/>
                </a:solidFill>
              </a:rPr>
              <a:t>bilgisayar</a:t>
            </a:r>
            <a:r>
              <a:rPr lang="en-US" sz="2000" dirty="0">
                <a:solidFill>
                  <a:schemeClr val="tx2"/>
                </a:solidFill>
              </a:rPr>
              <a:t> </a:t>
            </a:r>
            <a:r>
              <a:rPr lang="en-US" sz="2000" dirty="0" err="1">
                <a:solidFill>
                  <a:schemeClr val="tx2"/>
                </a:solidFill>
              </a:rPr>
              <a:t>ağları</a:t>
            </a:r>
            <a:r>
              <a:rPr lang="en-US" sz="2000" dirty="0">
                <a:solidFill>
                  <a:schemeClr val="tx2"/>
                </a:solidFill>
              </a:rPr>
              <a:t> </a:t>
            </a:r>
            <a:r>
              <a:rPr lang="en-US" sz="2000" dirty="0" err="1">
                <a:solidFill>
                  <a:schemeClr val="tx2"/>
                </a:solidFill>
              </a:rPr>
              <a:t>dersi</a:t>
            </a:r>
            <a:r>
              <a:rPr lang="en-US" sz="2000" dirty="0">
                <a:solidFill>
                  <a:schemeClr val="tx2"/>
                </a:solidFill>
              </a:rPr>
              <a:t> </a:t>
            </a:r>
            <a:r>
              <a:rPr lang="en-US" sz="2000" dirty="0" err="1">
                <a:solidFill>
                  <a:schemeClr val="tx2"/>
                </a:solidFill>
              </a:rPr>
              <a:t>kapsamında</a:t>
            </a:r>
            <a:r>
              <a:rPr lang="en-US" sz="2000" dirty="0">
                <a:solidFill>
                  <a:schemeClr val="tx2"/>
                </a:solidFill>
              </a:rPr>
              <a:t> </a:t>
            </a:r>
            <a:r>
              <a:rPr lang="en-US" sz="2000" dirty="0" err="1">
                <a:solidFill>
                  <a:schemeClr val="tx2"/>
                </a:solidFill>
              </a:rPr>
              <a:t>öğrenilen</a:t>
            </a:r>
            <a:r>
              <a:rPr lang="en-US" sz="2000" dirty="0">
                <a:solidFill>
                  <a:schemeClr val="tx2"/>
                </a:solidFill>
              </a:rPr>
              <a:t> </a:t>
            </a:r>
            <a:r>
              <a:rPr lang="en-US" sz="2000" dirty="0" err="1">
                <a:solidFill>
                  <a:schemeClr val="tx2"/>
                </a:solidFill>
              </a:rPr>
              <a:t>bilgilerin</a:t>
            </a:r>
            <a:r>
              <a:rPr lang="en-US" sz="2000" dirty="0">
                <a:solidFill>
                  <a:schemeClr val="tx2"/>
                </a:solidFill>
              </a:rPr>
              <a:t> </a:t>
            </a:r>
            <a:r>
              <a:rPr lang="en-US" sz="2000" dirty="0" err="1">
                <a:solidFill>
                  <a:schemeClr val="tx2"/>
                </a:solidFill>
              </a:rPr>
              <a:t>pratiğe</a:t>
            </a:r>
            <a:r>
              <a:rPr lang="en-US" sz="2000" dirty="0">
                <a:solidFill>
                  <a:schemeClr val="tx2"/>
                </a:solidFill>
              </a:rPr>
              <a:t> </a:t>
            </a:r>
            <a:r>
              <a:rPr lang="en-US" sz="2000" dirty="0" err="1">
                <a:solidFill>
                  <a:schemeClr val="tx2"/>
                </a:solidFill>
              </a:rPr>
              <a:t>dökülmesi</a:t>
            </a:r>
            <a:r>
              <a:rPr lang="en-US" sz="2000" dirty="0">
                <a:solidFill>
                  <a:schemeClr val="tx2"/>
                </a:solidFill>
              </a:rPr>
              <a:t> </a:t>
            </a:r>
            <a:r>
              <a:rPr lang="en-US" sz="2000" dirty="0" err="1">
                <a:solidFill>
                  <a:schemeClr val="tx2"/>
                </a:solidFill>
              </a:rPr>
              <a:t>ve</a:t>
            </a:r>
            <a:r>
              <a:rPr lang="en-US" sz="2000" dirty="0">
                <a:solidFill>
                  <a:schemeClr val="tx2"/>
                </a:solidFill>
              </a:rPr>
              <a:t> modern web </a:t>
            </a:r>
            <a:r>
              <a:rPr lang="en-US" sz="2000" dirty="0" err="1">
                <a:solidFill>
                  <a:schemeClr val="tx2"/>
                </a:solidFill>
              </a:rPr>
              <a:t>teknolojileri</a:t>
            </a:r>
            <a:r>
              <a:rPr lang="en-US" sz="2000" dirty="0">
                <a:solidFill>
                  <a:schemeClr val="tx2"/>
                </a:solidFill>
              </a:rPr>
              <a:t> </a:t>
            </a:r>
            <a:r>
              <a:rPr lang="en-US" sz="2000" dirty="0" err="1">
                <a:solidFill>
                  <a:schemeClr val="tx2"/>
                </a:solidFill>
              </a:rPr>
              <a:t>kullanılarak</a:t>
            </a:r>
            <a:r>
              <a:rPr lang="en-US" sz="2000" dirty="0">
                <a:solidFill>
                  <a:schemeClr val="tx2"/>
                </a:solidFill>
              </a:rPr>
              <a:t> </a:t>
            </a:r>
            <a:r>
              <a:rPr lang="en-US" sz="2000" dirty="0" err="1">
                <a:solidFill>
                  <a:schemeClr val="tx2"/>
                </a:solidFill>
              </a:rPr>
              <a:t>bir</a:t>
            </a:r>
            <a:r>
              <a:rPr lang="en-US" sz="2000" dirty="0">
                <a:solidFill>
                  <a:schemeClr val="tx2"/>
                </a:solidFill>
              </a:rPr>
              <a:t> </a:t>
            </a:r>
            <a:r>
              <a:rPr lang="en-US" sz="2000" dirty="0" err="1">
                <a:solidFill>
                  <a:schemeClr val="tx2"/>
                </a:solidFill>
              </a:rPr>
              <a:t>iletişim</a:t>
            </a:r>
            <a:r>
              <a:rPr lang="en-US" sz="2000" dirty="0">
                <a:solidFill>
                  <a:schemeClr val="tx2"/>
                </a:solidFill>
              </a:rPr>
              <a:t> </a:t>
            </a:r>
            <a:r>
              <a:rPr lang="en-US" sz="2000" dirty="0" err="1">
                <a:solidFill>
                  <a:schemeClr val="tx2"/>
                </a:solidFill>
              </a:rPr>
              <a:t>uygulaması</a:t>
            </a:r>
            <a:r>
              <a:rPr lang="en-US" sz="2000" dirty="0">
                <a:solidFill>
                  <a:schemeClr val="tx2"/>
                </a:solidFill>
              </a:rPr>
              <a:t> </a:t>
            </a:r>
            <a:r>
              <a:rPr lang="en-US" sz="2000" dirty="0" err="1">
                <a:solidFill>
                  <a:schemeClr val="tx2"/>
                </a:solidFill>
              </a:rPr>
              <a:t>geliştirilmesidir</a:t>
            </a:r>
            <a:r>
              <a:rPr lang="en-US" sz="2000" dirty="0">
                <a:solidFill>
                  <a:schemeClr val="tx2"/>
                </a:solidFill>
              </a:rPr>
              <a:t>. </a:t>
            </a:r>
            <a:r>
              <a:rPr lang="en-US" sz="2000" dirty="0" err="1">
                <a:solidFill>
                  <a:schemeClr val="tx2"/>
                </a:solidFill>
              </a:rPr>
              <a:t>Proje</a:t>
            </a:r>
            <a:r>
              <a:rPr lang="en-US" sz="2000" dirty="0">
                <a:solidFill>
                  <a:schemeClr val="tx2"/>
                </a:solidFill>
              </a:rPr>
              <a:t>, Node.js, </a:t>
            </a:r>
            <a:r>
              <a:rPr lang="en-US" sz="2000" dirty="0" err="1">
                <a:solidFill>
                  <a:schemeClr val="tx2"/>
                </a:solidFill>
              </a:rPr>
              <a:t>Socket.io</a:t>
            </a:r>
            <a:r>
              <a:rPr lang="en-US" sz="2000" dirty="0">
                <a:solidFill>
                  <a:schemeClr val="tx2"/>
                </a:solidFill>
              </a:rPr>
              <a:t> </a:t>
            </a:r>
            <a:r>
              <a:rPr lang="en-US" sz="2000" dirty="0" err="1">
                <a:solidFill>
                  <a:schemeClr val="tx2"/>
                </a:solidFill>
              </a:rPr>
              <a:t>ve</a:t>
            </a:r>
            <a:r>
              <a:rPr lang="en-US" sz="2000" dirty="0">
                <a:solidFill>
                  <a:schemeClr val="tx2"/>
                </a:solidFill>
              </a:rPr>
              <a:t> </a:t>
            </a:r>
            <a:r>
              <a:rPr lang="en-US" sz="2000" dirty="0" err="1">
                <a:solidFill>
                  <a:schemeClr val="tx2"/>
                </a:solidFill>
              </a:rPr>
              <a:t>Vue.js</a:t>
            </a:r>
            <a:r>
              <a:rPr lang="en-US" sz="2000" dirty="0">
                <a:solidFill>
                  <a:schemeClr val="tx2"/>
                </a:solidFill>
              </a:rPr>
              <a:t> </a:t>
            </a:r>
            <a:r>
              <a:rPr lang="en-US" sz="2000" dirty="0" err="1">
                <a:solidFill>
                  <a:schemeClr val="tx2"/>
                </a:solidFill>
              </a:rPr>
              <a:t>teknolojilerini</a:t>
            </a:r>
            <a:r>
              <a:rPr lang="en-US" sz="2000" dirty="0">
                <a:solidFill>
                  <a:schemeClr val="tx2"/>
                </a:solidFill>
              </a:rPr>
              <a:t> </a:t>
            </a:r>
            <a:r>
              <a:rPr lang="en-US" sz="2000" dirty="0" err="1">
                <a:solidFill>
                  <a:schemeClr val="tx2"/>
                </a:solidFill>
              </a:rPr>
              <a:t>içermekte</a:t>
            </a:r>
            <a:r>
              <a:rPr lang="en-US" sz="2000" dirty="0">
                <a:solidFill>
                  <a:schemeClr val="tx2"/>
                </a:solidFill>
              </a:rPr>
              <a:t> </a:t>
            </a:r>
            <a:r>
              <a:rPr lang="en-US" sz="2000" dirty="0" err="1">
                <a:solidFill>
                  <a:schemeClr val="tx2"/>
                </a:solidFill>
              </a:rPr>
              <a:t>olup</a:t>
            </a:r>
            <a:r>
              <a:rPr lang="en-US" sz="2000" dirty="0">
                <a:solidFill>
                  <a:schemeClr val="tx2"/>
                </a:solidFill>
              </a:rPr>
              <a:t>, </a:t>
            </a:r>
            <a:r>
              <a:rPr lang="en-US" sz="2000" dirty="0" err="1">
                <a:solidFill>
                  <a:schemeClr val="tx2"/>
                </a:solidFill>
              </a:rPr>
              <a:t>kullanıcıların</a:t>
            </a:r>
            <a:r>
              <a:rPr lang="en-US" sz="2000" dirty="0">
                <a:solidFill>
                  <a:schemeClr val="tx2"/>
                </a:solidFill>
              </a:rPr>
              <a:t> </a:t>
            </a:r>
            <a:r>
              <a:rPr lang="en-US" sz="2000" dirty="0" err="1">
                <a:solidFill>
                  <a:schemeClr val="tx2"/>
                </a:solidFill>
              </a:rPr>
              <a:t>anlık</a:t>
            </a:r>
            <a:r>
              <a:rPr lang="en-US" sz="2000" dirty="0">
                <a:solidFill>
                  <a:schemeClr val="tx2"/>
                </a:solidFill>
              </a:rPr>
              <a:t> </a:t>
            </a:r>
            <a:r>
              <a:rPr lang="en-US" sz="2000" dirty="0" err="1">
                <a:solidFill>
                  <a:schemeClr val="tx2"/>
                </a:solidFill>
              </a:rPr>
              <a:t>olarak</a:t>
            </a:r>
            <a:r>
              <a:rPr lang="en-US" sz="2000" dirty="0">
                <a:solidFill>
                  <a:schemeClr val="tx2"/>
                </a:solidFill>
              </a:rPr>
              <a:t> </a:t>
            </a:r>
            <a:r>
              <a:rPr lang="en-US" sz="2000" dirty="0" err="1">
                <a:solidFill>
                  <a:schemeClr val="tx2"/>
                </a:solidFill>
              </a:rPr>
              <a:t>birbirleriyle</a:t>
            </a:r>
            <a:r>
              <a:rPr lang="en-US" sz="2000" dirty="0">
                <a:solidFill>
                  <a:schemeClr val="tx2"/>
                </a:solidFill>
              </a:rPr>
              <a:t> </a:t>
            </a:r>
            <a:r>
              <a:rPr lang="en-US" sz="2000" dirty="0" err="1">
                <a:solidFill>
                  <a:schemeClr val="tx2"/>
                </a:solidFill>
              </a:rPr>
              <a:t>metin</a:t>
            </a:r>
            <a:r>
              <a:rPr lang="en-US" sz="2000" dirty="0">
                <a:solidFill>
                  <a:schemeClr val="tx2"/>
                </a:solidFill>
              </a:rPr>
              <a:t> </a:t>
            </a:r>
            <a:r>
              <a:rPr lang="en-US" sz="2000" dirty="0" err="1">
                <a:solidFill>
                  <a:schemeClr val="tx2"/>
                </a:solidFill>
              </a:rPr>
              <a:t>tabanlı</a:t>
            </a:r>
            <a:r>
              <a:rPr lang="en-US" sz="2000" dirty="0">
                <a:solidFill>
                  <a:schemeClr val="tx2"/>
                </a:solidFill>
              </a:rPr>
              <a:t> </a:t>
            </a:r>
            <a:r>
              <a:rPr lang="en-US" sz="2000" dirty="0" err="1">
                <a:solidFill>
                  <a:schemeClr val="tx2"/>
                </a:solidFill>
              </a:rPr>
              <a:t>iletişim</a:t>
            </a:r>
            <a:r>
              <a:rPr lang="en-US" sz="2000" dirty="0">
                <a:solidFill>
                  <a:schemeClr val="tx2"/>
                </a:solidFill>
              </a:rPr>
              <a:t> </a:t>
            </a:r>
            <a:r>
              <a:rPr lang="en-US" sz="2000" dirty="0" err="1">
                <a:solidFill>
                  <a:schemeClr val="tx2"/>
                </a:solidFill>
              </a:rPr>
              <a:t>kurmalarını</a:t>
            </a:r>
            <a:r>
              <a:rPr lang="en-US" sz="2000" dirty="0">
                <a:solidFill>
                  <a:schemeClr val="tx2"/>
                </a:solidFill>
              </a:rPr>
              <a:t> </a:t>
            </a:r>
            <a:r>
              <a:rPr lang="en-US" sz="2000" dirty="0" err="1">
                <a:solidFill>
                  <a:schemeClr val="tx2"/>
                </a:solidFill>
              </a:rPr>
              <a:t>sağlayan</a:t>
            </a:r>
            <a:r>
              <a:rPr lang="en-US" sz="2000" dirty="0">
                <a:solidFill>
                  <a:schemeClr val="tx2"/>
                </a:solidFill>
              </a:rPr>
              <a:t> </a:t>
            </a:r>
            <a:r>
              <a:rPr lang="en-US" sz="2000" dirty="0" err="1">
                <a:solidFill>
                  <a:schemeClr val="tx2"/>
                </a:solidFill>
              </a:rPr>
              <a:t>bir</a:t>
            </a:r>
            <a:r>
              <a:rPr lang="en-US" sz="2000" dirty="0">
                <a:solidFill>
                  <a:schemeClr val="tx2"/>
                </a:solidFill>
              </a:rPr>
              <a:t> chat </a:t>
            </a:r>
            <a:r>
              <a:rPr lang="en-US" sz="2000" dirty="0" err="1">
                <a:solidFill>
                  <a:schemeClr val="tx2"/>
                </a:solidFill>
              </a:rPr>
              <a:t>uygulamasını</a:t>
            </a:r>
            <a:r>
              <a:rPr lang="en-US" sz="2000" dirty="0">
                <a:solidFill>
                  <a:schemeClr val="tx2"/>
                </a:solidFill>
              </a:rPr>
              <a:t> </a:t>
            </a:r>
            <a:r>
              <a:rPr lang="en-US" sz="2000" dirty="0" err="1">
                <a:solidFill>
                  <a:schemeClr val="tx2"/>
                </a:solidFill>
              </a:rPr>
              <a:t>hedeflemektedir</a:t>
            </a:r>
            <a:r>
              <a:rPr lang="en-US" sz="2000" dirty="0">
                <a:solidFill>
                  <a:schemeClr val="tx2"/>
                </a:solidFill>
              </a:rPr>
              <a:t>.</a:t>
            </a:r>
          </a:p>
          <a:p>
            <a:pPr indent="-228600" algn="l">
              <a:buFont typeface="Arial" panose="020B0604020202020204" pitchFamily="34" charset="0"/>
              <a:buChar char="•"/>
            </a:pPr>
            <a:r>
              <a:rPr lang="en-US" sz="2000" dirty="0" err="1">
                <a:solidFill>
                  <a:schemeClr val="tx2"/>
                </a:solidFill>
              </a:rPr>
              <a:t>Proje</a:t>
            </a:r>
            <a:r>
              <a:rPr lang="en-US" sz="2000" dirty="0">
                <a:solidFill>
                  <a:schemeClr val="tx2"/>
                </a:solidFill>
              </a:rPr>
              <a:t> </a:t>
            </a:r>
            <a:r>
              <a:rPr lang="en-US" sz="2000" dirty="0" err="1">
                <a:solidFill>
                  <a:schemeClr val="tx2"/>
                </a:solidFill>
              </a:rPr>
              <a:t>Kapsamı</a:t>
            </a:r>
            <a:r>
              <a:rPr lang="en-US" sz="2000" dirty="0">
                <a:solidFill>
                  <a:schemeClr val="tx2"/>
                </a:solidFill>
              </a:rPr>
              <a:t>:</a:t>
            </a:r>
          </a:p>
          <a:p>
            <a:pPr indent="-228600" algn="l">
              <a:buFont typeface="Arial" panose="020B0604020202020204" pitchFamily="34" charset="0"/>
              <a:buChar char="•"/>
            </a:pPr>
            <a:r>
              <a:rPr lang="en-US" sz="2000" dirty="0" err="1">
                <a:solidFill>
                  <a:schemeClr val="tx2"/>
                </a:solidFill>
              </a:rPr>
              <a:t>Anlık</a:t>
            </a:r>
            <a:r>
              <a:rPr lang="en-US" sz="2000" dirty="0">
                <a:solidFill>
                  <a:schemeClr val="tx2"/>
                </a:solidFill>
              </a:rPr>
              <a:t> </a:t>
            </a:r>
            <a:r>
              <a:rPr lang="en-US" sz="2000" dirty="0" err="1">
                <a:solidFill>
                  <a:schemeClr val="tx2"/>
                </a:solidFill>
              </a:rPr>
              <a:t>İletişim</a:t>
            </a:r>
            <a:r>
              <a:rPr lang="en-US" sz="2000" dirty="0">
                <a:solidFill>
                  <a:schemeClr val="tx2"/>
                </a:solidFill>
              </a:rPr>
              <a:t>: </a:t>
            </a:r>
            <a:r>
              <a:rPr lang="en-US" sz="2000" dirty="0" err="1">
                <a:solidFill>
                  <a:schemeClr val="tx2"/>
                </a:solidFill>
              </a:rPr>
              <a:t>Kullanıcıların</a:t>
            </a:r>
            <a:r>
              <a:rPr lang="en-US" sz="2000" dirty="0">
                <a:solidFill>
                  <a:schemeClr val="tx2"/>
                </a:solidFill>
              </a:rPr>
              <a:t> </a:t>
            </a:r>
            <a:r>
              <a:rPr lang="en-US" sz="2000" dirty="0" err="1">
                <a:solidFill>
                  <a:schemeClr val="tx2"/>
                </a:solidFill>
              </a:rPr>
              <a:t>kayıt</a:t>
            </a:r>
            <a:r>
              <a:rPr lang="en-US" sz="2000" dirty="0">
                <a:solidFill>
                  <a:schemeClr val="tx2"/>
                </a:solidFill>
              </a:rPr>
              <a:t> </a:t>
            </a:r>
            <a:r>
              <a:rPr lang="en-US" sz="2000" dirty="0" err="1">
                <a:solidFill>
                  <a:schemeClr val="tx2"/>
                </a:solidFill>
              </a:rPr>
              <a:t>olmaksızın</a:t>
            </a:r>
            <a:r>
              <a:rPr lang="en-US" sz="2000" dirty="0">
                <a:solidFill>
                  <a:schemeClr val="tx2"/>
                </a:solidFill>
              </a:rPr>
              <a:t> web </a:t>
            </a:r>
            <a:r>
              <a:rPr lang="en-US" sz="2000" dirty="0" err="1">
                <a:solidFill>
                  <a:schemeClr val="tx2"/>
                </a:solidFill>
              </a:rPr>
              <a:t>tabanlı</a:t>
            </a:r>
            <a:r>
              <a:rPr lang="en-US" sz="2000" dirty="0">
                <a:solidFill>
                  <a:schemeClr val="tx2"/>
                </a:solidFill>
              </a:rPr>
              <a:t> </a:t>
            </a:r>
            <a:r>
              <a:rPr lang="en-US" sz="2000" dirty="0" err="1">
                <a:solidFill>
                  <a:schemeClr val="tx2"/>
                </a:solidFill>
              </a:rPr>
              <a:t>bir</a:t>
            </a:r>
            <a:r>
              <a:rPr lang="en-US" sz="2000" dirty="0">
                <a:solidFill>
                  <a:schemeClr val="tx2"/>
                </a:solidFill>
              </a:rPr>
              <a:t> </a:t>
            </a:r>
            <a:r>
              <a:rPr lang="en-US" sz="2000" dirty="0" err="1">
                <a:solidFill>
                  <a:schemeClr val="tx2"/>
                </a:solidFill>
              </a:rPr>
              <a:t>arayüz</a:t>
            </a:r>
            <a:r>
              <a:rPr lang="en-US" sz="2000" dirty="0">
                <a:solidFill>
                  <a:schemeClr val="tx2"/>
                </a:solidFill>
              </a:rPr>
              <a:t> </a:t>
            </a:r>
            <a:r>
              <a:rPr lang="en-US" sz="2000" dirty="0" err="1">
                <a:solidFill>
                  <a:schemeClr val="tx2"/>
                </a:solidFill>
              </a:rPr>
              <a:t>üzerinden</a:t>
            </a:r>
            <a:r>
              <a:rPr lang="en-US" sz="2000" dirty="0">
                <a:solidFill>
                  <a:schemeClr val="tx2"/>
                </a:solidFill>
              </a:rPr>
              <a:t> </a:t>
            </a:r>
            <a:r>
              <a:rPr lang="en-US" sz="2000" dirty="0" err="1">
                <a:solidFill>
                  <a:schemeClr val="tx2"/>
                </a:solidFill>
              </a:rPr>
              <a:t>anlık</a:t>
            </a:r>
            <a:r>
              <a:rPr lang="en-US" sz="2000" dirty="0">
                <a:solidFill>
                  <a:schemeClr val="tx2"/>
                </a:solidFill>
              </a:rPr>
              <a:t> </a:t>
            </a:r>
            <a:r>
              <a:rPr lang="en-US" sz="2000" dirty="0" err="1">
                <a:solidFill>
                  <a:schemeClr val="tx2"/>
                </a:solidFill>
              </a:rPr>
              <a:t>olarak</a:t>
            </a:r>
            <a:r>
              <a:rPr lang="en-US" sz="2000" dirty="0">
                <a:solidFill>
                  <a:schemeClr val="tx2"/>
                </a:solidFill>
              </a:rPr>
              <a:t> </a:t>
            </a:r>
            <a:r>
              <a:rPr lang="en-US" sz="2000" dirty="0" err="1">
                <a:solidFill>
                  <a:schemeClr val="tx2"/>
                </a:solidFill>
              </a:rPr>
              <a:t>iletişim</a:t>
            </a:r>
            <a:r>
              <a:rPr lang="en-US" sz="2000" dirty="0">
                <a:solidFill>
                  <a:schemeClr val="tx2"/>
                </a:solidFill>
              </a:rPr>
              <a:t> </a:t>
            </a:r>
            <a:r>
              <a:rPr lang="en-US" sz="2000" dirty="0" err="1">
                <a:solidFill>
                  <a:schemeClr val="tx2"/>
                </a:solidFill>
              </a:rPr>
              <a:t>kurmalarına</a:t>
            </a:r>
            <a:r>
              <a:rPr lang="en-US" sz="2000" dirty="0">
                <a:solidFill>
                  <a:schemeClr val="tx2"/>
                </a:solidFill>
              </a:rPr>
              <a:t> </a:t>
            </a:r>
            <a:r>
              <a:rPr lang="en-US" sz="2000" dirty="0" err="1">
                <a:solidFill>
                  <a:schemeClr val="tx2"/>
                </a:solidFill>
              </a:rPr>
              <a:t>olanak</a:t>
            </a:r>
            <a:r>
              <a:rPr lang="en-US" sz="2000" dirty="0">
                <a:solidFill>
                  <a:schemeClr val="tx2"/>
                </a:solidFill>
              </a:rPr>
              <a:t> </a:t>
            </a:r>
            <a:r>
              <a:rPr lang="en-US" sz="2000" dirty="0" err="1">
                <a:solidFill>
                  <a:schemeClr val="tx2"/>
                </a:solidFill>
              </a:rPr>
              <a:t>tanıyan</a:t>
            </a:r>
            <a:r>
              <a:rPr lang="en-US" sz="2000" dirty="0">
                <a:solidFill>
                  <a:schemeClr val="tx2"/>
                </a:solidFill>
              </a:rPr>
              <a:t> </a:t>
            </a:r>
            <a:r>
              <a:rPr lang="en-US" sz="2000" dirty="0" err="1">
                <a:solidFill>
                  <a:schemeClr val="tx2"/>
                </a:solidFill>
              </a:rPr>
              <a:t>bir</a:t>
            </a:r>
            <a:r>
              <a:rPr lang="en-US" sz="2000" dirty="0">
                <a:solidFill>
                  <a:schemeClr val="tx2"/>
                </a:solidFill>
              </a:rPr>
              <a:t> chat </a:t>
            </a:r>
            <a:r>
              <a:rPr lang="en-US" sz="2000" dirty="0" err="1">
                <a:solidFill>
                  <a:schemeClr val="tx2"/>
                </a:solidFill>
              </a:rPr>
              <a:t>sistemi</a:t>
            </a:r>
            <a:r>
              <a:rPr lang="en-US" sz="2000" dirty="0">
                <a:solidFill>
                  <a:schemeClr val="tx2"/>
                </a:solidFill>
              </a:rPr>
              <a:t> </a:t>
            </a:r>
            <a:r>
              <a:rPr lang="en-US" sz="2000" dirty="0" err="1">
                <a:solidFill>
                  <a:schemeClr val="tx2"/>
                </a:solidFill>
              </a:rPr>
              <a:t>geliştirilecektir</a:t>
            </a:r>
            <a:r>
              <a:rPr lang="en-US" sz="2000" dirty="0">
                <a:solidFill>
                  <a:schemeClr val="tx2"/>
                </a:solidFill>
              </a:rPr>
              <a:t>.</a:t>
            </a:r>
          </a:p>
          <a:p>
            <a:pPr indent="-228600" algn="l">
              <a:buFont typeface="Arial" panose="020B0604020202020204" pitchFamily="34" charset="0"/>
              <a:buChar char="•"/>
            </a:pPr>
            <a:r>
              <a:rPr lang="en-US" sz="2000" dirty="0" err="1">
                <a:solidFill>
                  <a:schemeClr val="tx2"/>
                </a:solidFill>
              </a:rPr>
              <a:t>Teknoloji</a:t>
            </a:r>
            <a:r>
              <a:rPr lang="en-US" sz="2000" dirty="0">
                <a:solidFill>
                  <a:schemeClr val="tx2"/>
                </a:solidFill>
              </a:rPr>
              <a:t> </a:t>
            </a:r>
            <a:r>
              <a:rPr lang="en-US" sz="2000" dirty="0" err="1">
                <a:solidFill>
                  <a:schemeClr val="tx2"/>
                </a:solidFill>
              </a:rPr>
              <a:t>Entegrasyonu</a:t>
            </a:r>
            <a:r>
              <a:rPr lang="en-US" sz="2000" dirty="0">
                <a:solidFill>
                  <a:schemeClr val="tx2"/>
                </a:solidFill>
              </a:rPr>
              <a:t>: </a:t>
            </a:r>
            <a:r>
              <a:rPr lang="en-US" sz="2000" dirty="0" err="1">
                <a:solidFill>
                  <a:schemeClr val="tx2"/>
                </a:solidFill>
              </a:rPr>
              <a:t>Proje</a:t>
            </a:r>
            <a:r>
              <a:rPr lang="en-US" sz="2000" dirty="0">
                <a:solidFill>
                  <a:schemeClr val="tx2"/>
                </a:solidFill>
              </a:rPr>
              <a:t>, server-side </a:t>
            </a:r>
            <a:r>
              <a:rPr lang="en-US" sz="2000" dirty="0" err="1">
                <a:solidFill>
                  <a:schemeClr val="tx2"/>
                </a:solidFill>
              </a:rPr>
              <a:t>tarafında</a:t>
            </a:r>
            <a:r>
              <a:rPr lang="en-US" sz="2000" dirty="0">
                <a:solidFill>
                  <a:schemeClr val="tx2"/>
                </a:solidFill>
              </a:rPr>
              <a:t> Node.js </a:t>
            </a:r>
            <a:r>
              <a:rPr lang="en-US" sz="2000" dirty="0" err="1">
                <a:solidFill>
                  <a:schemeClr val="tx2"/>
                </a:solidFill>
              </a:rPr>
              <a:t>ve</a:t>
            </a:r>
            <a:r>
              <a:rPr lang="en-US" sz="2000" dirty="0">
                <a:solidFill>
                  <a:schemeClr val="tx2"/>
                </a:solidFill>
              </a:rPr>
              <a:t> </a:t>
            </a:r>
            <a:r>
              <a:rPr lang="en-US" sz="2000" dirty="0" err="1">
                <a:solidFill>
                  <a:schemeClr val="tx2"/>
                </a:solidFill>
              </a:rPr>
              <a:t>Socket.io</a:t>
            </a:r>
            <a:r>
              <a:rPr lang="en-US" sz="2000" dirty="0">
                <a:solidFill>
                  <a:schemeClr val="tx2"/>
                </a:solidFill>
              </a:rPr>
              <a:t> </a:t>
            </a:r>
            <a:r>
              <a:rPr lang="en-US" sz="2000" dirty="0" err="1">
                <a:solidFill>
                  <a:schemeClr val="tx2"/>
                </a:solidFill>
              </a:rPr>
              <a:t>kullanarak</a:t>
            </a:r>
            <a:r>
              <a:rPr lang="en-US" sz="2000" dirty="0">
                <a:solidFill>
                  <a:schemeClr val="tx2"/>
                </a:solidFill>
              </a:rPr>
              <a:t> </a:t>
            </a:r>
            <a:r>
              <a:rPr lang="en-US" sz="2000" dirty="0" err="1">
                <a:solidFill>
                  <a:schemeClr val="tx2"/>
                </a:solidFill>
              </a:rPr>
              <a:t>gerçek</a:t>
            </a:r>
            <a:r>
              <a:rPr lang="en-US" sz="2000" dirty="0">
                <a:solidFill>
                  <a:schemeClr val="tx2"/>
                </a:solidFill>
              </a:rPr>
              <a:t> </a:t>
            </a:r>
            <a:r>
              <a:rPr lang="en-US" sz="2000" dirty="0" err="1">
                <a:solidFill>
                  <a:schemeClr val="tx2"/>
                </a:solidFill>
              </a:rPr>
              <a:t>zamanlı</a:t>
            </a:r>
            <a:r>
              <a:rPr lang="en-US" sz="2000" dirty="0">
                <a:solidFill>
                  <a:schemeClr val="tx2"/>
                </a:solidFill>
              </a:rPr>
              <a:t> </a:t>
            </a:r>
            <a:r>
              <a:rPr lang="en-US" sz="2000" dirty="0" err="1">
                <a:solidFill>
                  <a:schemeClr val="tx2"/>
                </a:solidFill>
              </a:rPr>
              <a:t>iletişim</a:t>
            </a:r>
            <a:r>
              <a:rPr lang="en-US" sz="2000" dirty="0">
                <a:solidFill>
                  <a:schemeClr val="tx2"/>
                </a:solidFill>
              </a:rPr>
              <a:t> </a:t>
            </a:r>
            <a:r>
              <a:rPr lang="en-US" sz="2000" dirty="0" err="1">
                <a:solidFill>
                  <a:schemeClr val="tx2"/>
                </a:solidFill>
              </a:rPr>
              <a:t>sağlayacak</a:t>
            </a:r>
            <a:r>
              <a:rPr lang="en-US" sz="2000" dirty="0">
                <a:solidFill>
                  <a:schemeClr val="tx2"/>
                </a:solidFill>
              </a:rPr>
              <a:t>, client-side </a:t>
            </a:r>
            <a:r>
              <a:rPr lang="en-US" sz="2000" dirty="0" err="1">
                <a:solidFill>
                  <a:schemeClr val="tx2"/>
                </a:solidFill>
              </a:rPr>
              <a:t>tarafında</a:t>
            </a:r>
            <a:r>
              <a:rPr lang="en-US" sz="2000" dirty="0">
                <a:solidFill>
                  <a:schemeClr val="tx2"/>
                </a:solidFill>
              </a:rPr>
              <a:t> </a:t>
            </a:r>
            <a:r>
              <a:rPr lang="en-US" sz="2000" dirty="0" err="1">
                <a:solidFill>
                  <a:schemeClr val="tx2"/>
                </a:solidFill>
              </a:rPr>
              <a:t>ise</a:t>
            </a:r>
            <a:r>
              <a:rPr lang="en-US" sz="2000" dirty="0">
                <a:solidFill>
                  <a:schemeClr val="tx2"/>
                </a:solidFill>
              </a:rPr>
              <a:t> </a:t>
            </a:r>
            <a:r>
              <a:rPr lang="en-US" sz="2000" dirty="0" err="1">
                <a:solidFill>
                  <a:schemeClr val="tx2"/>
                </a:solidFill>
              </a:rPr>
              <a:t>Vue.js</a:t>
            </a:r>
            <a:r>
              <a:rPr lang="en-US" sz="2000" dirty="0">
                <a:solidFill>
                  <a:schemeClr val="tx2"/>
                </a:solidFill>
              </a:rPr>
              <a:t> </a:t>
            </a:r>
            <a:r>
              <a:rPr lang="en-US" sz="2000" dirty="0" err="1">
                <a:solidFill>
                  <a:schemeClr val="tx2"/>
                </a:solidFill>
              </a:rPr>
              <a:t>ile</a:t>
            </a:r>
            <a:r>
              <a:rPr lang="en-US" sz="2000" dirty="0">
                <a:solidFill>
                  <a:schemeClr val="tx2"/>
                </a:solidFill>
              </a:rPr>
              <a:t> </a:t>
            </a:r>
            <a:r>
              <a:rPr lang="en-US" sz="2000" dirty="0" err="1">
                <a:solidFill>
                  <a:schemeClr val="tx2"/>
                </a:solidFill>
              </a:rPr>
              <a:t>kullanıcı</a:t>
            </a:r>
            <a:r>
              <a:rPr lang="en-US" sz="2000" dirty="0">
                <a:solidFill>
                  <a:schemeClr val="tx2"/>
                </a:solidFill>
              </a:rPr>
              <a:t> </a:t>
            </a:r>
            <a:r>
              <a:rPr lang="en-US" sz="2000" dirty="0" err="1">
                <a:solidFill>
                  <a:schemeClr val="tx2"/>
                </a:solidFill>
              </a:rPr>
              <a:t>arayüzünün</a:t>
            </a:r>
            <a:r>
              <a:rPr lang="en-US" sz="2000" dirty="0">
                <a:solidFill>
                  <a:schemeClr val="tx2"/>
                </a:solidFill>
              </a:rPr>
              <a:t> </a:t>
            </a:r>
            <a:r>
              <a:rPr lang="en-US" sz="2000" dirty="0" err="1">
                <a:solidFill>
                  <a:schemeClr val="tx2"/>
                </a:solidFill>
              </a:rPr>
              <a:t>dinamik</a:t>
            </a:r>
            <a:r>
              <a:rPr lang="en-US" sz="2000" dirty="0">
                <a:solidFill>
                  <a:schemeClr val="tx2"/>
                </a:solidFill>
              </a:rPr>
              <a:t> </a:t>
            </a:r>
            <a:r>
              <a:rPr lang="en-US" sz="2000" dirty="0" err="1">
                <a:solidFill>
                  <a:schemeClr val="tx2"/>
                </a:solidFill>
              </a:rPr>
              <a:t>ve</a:t>
            </a:r>
            <a:r>
              <a:rPr lang="en-US" sz="2000" dirty="0">
                <a:solidFill>
                  <a:schemeClr val="tx2"/>
                </a:solidFill>
              </a:rPr>
              <a:t> </a:t>
            </a:r>
            <a:r>
              <a:rPr lang="en-US" sz="2000" dirty="0" err="1">
                <a:solidFill>
                  <a:schemeClr val="tx2"/>
                </a:solidFill>
              </a:rPr>
              <a:t>etkileşimli</a:t>
            </a:r>
            <a:r>
              <a:rPr lang="en-US" sz="2000" dirty="0">
                <a:solidFill>
                  <a:schemeClr val="tx2"/>
                </a:solidFill>
              </a:rPr>
              <a:t> </a:t>
            </a:r>
            <a:r>
              <a:rPr lang="en-US" sz="2000" dirty="0" err="1">
                <a:solidFill>
                  <a:schemeClr val="tx2"/>
                </a:solidFill>
              </a:rPr>
              <a:t>olmasını</a:t>
            </a:r>
            <a:r>
              <a:rPr lang="en-US" sz="2000" dirty="0">
                <a:solidFill>
                  <a:schemeClr val="tx2"/>
                </a:solidFill>
              </a:rPr>
              <a:t> </a:t>
            </a:r>
            <a:r>
              <a:rPr lang="en-US" sz="2000" dirty="0" err="1">
                <a:solidFill>
                  <a:schemeClr val="tx2"/>
                </a:solidFill>
              </a:rPr>
              <a:t>sağlayacaktır</a:t>
            </a:r>
            <a:r>
              <a:rPr lang="en-US" sz="2000" dirty="0">
                <a:solidFill>
                  <a:schemeClr val="tx2"/>
                </a:solidFill>
              </a:rPr>
              <a:t>.</a:t>
            </a:r>
          </a:p>
          <a:p>
            <a:pPr indent="-228600" algn="l">
              <a:buFont typeface="Arial" panose="020B0604020202020204" pitchFamily="34" charset="0"/>
              <a:buChar char="•"/>
            </a:pPr>
            <a:r>
              <a:rPr lang="en-US" sz="2000" dirty="0" err="1">
                <a:solidFill>
                  <a:schemeClr val="tx2"/>
                </a:solidFill>
              </a:rPr>
              <a:t>Kullanıcı</a:t>
            </a:r>
            <a:r>
              <a:rPr lang="en-US" sz="2000" dirty="0">
                <a:solidFill>
                  <a:schemeClr val="tx2"/>
                </a:solidFill>
              </a:rPr>
              <a:t> </a:t>
            </a:r>
            <a:r>
              <a:rPr lang="en-US" sz="2000" dirty="0" err="1">
                <a:solidFill>
                  <a:schemeClr val="tx2"/>
                </a:solidFill>
              </a:rPr>
              <a:t>Deneyimi</a:t>
            </a:r>
            <a:r>
              <a:rPr lang="en-US" sz="2000" dirty="0">
                <a:solidFill>
                  <a:schemeClr val="tx2"/>
                </a:solidFill>
              </a:rPr>
              <a:t>: </a:t>
            </a:r>
            <a:r>
              <a:rPr lang="en-US" sz="2000" dirty="0" err="1">
                <a:solidFill>
                  <a:schemeClr val="tx2"/>
                </a:solidFill>
              </a:rPr>
              <a:t>Uygulamanın</a:t>
            </a:r>
            <a:r>
              <a:rPr lang="en-US" sz="2000" dirty="0">
                <a:solidFill>
                  <a:schemeClr val="tx2"/>
                </a:solidFill>
              </a:rPr>
              <a:t> </a:t>
            </a:r>
            <a:r>
              <a:rPr lang="en-US" sz="2000" dirty="0" err="1">
                <a:solidFill>
                  <a:schemeClr val="tx2"/>
                </a:solidFill>
              </a:rPr>
              <a:t>kullanıcı</a:t>
            </a:r>
            <a:r>
              <a:rPr lang="en-US" sz="2000" dirty="0">
                <a:solidFill>
                  <a:schemeClr val="tx2"/>
                </a:solidFill>
              </a:rPr>
              <a:t> </a:t>
            </a:r>
            <a:r>
              <a:rPr lang="en-US" sz="2000" dirty="0" err="1">
                <a:solidFill>
                  <a:schemeClr val="tx2"/>
                </a:solidFill>
              </a:rPr>
              <a:t>dostu</a:t>
            </a:r>
            <a:r>
              <a:rPr lang="en-US" sz="2000" dirty="0">
                <a:solidFill>
                  <a:schemeClr val="tx2"/>
                </a:solidFill>
              </a:rPr>
              <a:t> </a:t>
            </a:r>
            <a:r>
              <a:rPr lang="en-US" sz="2000" dirty="0" err="1">
                <a:solidFill>
                  <a:schemeClr val="tx2"/>
                </a:solidFill>
              </a:rPr>
              <a:t>bir</a:t>
            </a:r>
            <a:r>
              <a:rPr lang="en-US" sz="2000" dirty="0">
                <a:solidFill>
                  <a:schemeClr val="tx2"/>
                </a:solidFill>
              </a:rPr>
              <a:t> </a:t>
            </a:r>
            <a:r>
              <a:rPr lang="en-US" sz="2000" dirty="0" err="1">
                <a:solidFill>
                  <a:schemeClr val="tx2"/>
                </a:solidFill>
              </a:rPr>
              <a:t>arayüze</a:t>
            </a:r>
            <a:r>
              <a:rPr lang="en-US" sz="2000" dirty="0">
                <a:solidFill>
                  <a:schemeClr val="tx2"/>
                </a:solidFill>
              </a:rPr>
              <a:t> </a:t>
            </a:r>
            <a:r>
              <a:rPr lang="en-US" sz="2000" dirty="0" err="1">
                <a:solidFill>
                  <a:schemeClr val="tx2"/>
                </a:solidFill>
              </a:rPr>
              <a:t>sahip</a:t>
            </a:r>
            <a:r>
              <a:rPr lang="en-US" sz="2000" dirty="0">
                <a:solidFill>
                  <a:schemeClr val="tx2"/>
                </a:solidFill>
              </a:rPr>
              <a:t> </a:t>
            </a:r>
            <a:r>
              <a:rPr lang="en-US" sz="2000" dirty="0" err="1">
                <a:solidFill>
                  <a:schemeClr val="tx2"/>
                </a:solidFill>
              </a:rPr>
              <a:t>olması</a:t>
            </a:r>
            <a:r>
              <a:rPr lang="en-US" sz="2000" dirty="0">
                <a:solidFill>
                  <a:schemeClr val="tx2"/>
                </a:solidFill>
              </a:rPr>
              <a:t> </a:t>
            </a:r>
            <a:r>
              <a:rPr lang="en-US" sz="2000" dirty="0" err="1">
                <a:solidFill>
                  <a:schemeClr val="tx2"/>
                </a:solidFill>
              </a:rPr>
              <a:t>ve</a:t>
            </a:r>
            <a:r>
              <a:rPr lang="en-US" sz="2000" dirty="0">
                <a:solidFill>
                  <a:schemeClr val="tx2"/>
                </a:solidFill>
              </a:rPr>
              <a:t> </a:t>
            </a:r>
            <a:r>
              <a:rPr lang="en-US" sz="2000" dirty="0" err="1">
                <a:solidFill>
                  <a:schemeClr val="tx2"/>
                </a:solidFill>
              </a:rPr>
              <a:t>anlık</a:t>
            </a:r>
            <a:r>
              <a:rPr lang="en-US" sz="2000" dirty="0">
                <a:solidFill>
                  <a:schemeClr val="tx2"/>
                </a:solidFill>
              </a:rPr>
              <a:t> </a:t>
            </a:r>
            <a:r>
              <a:rPr lang="en-US" sz="2000" dirty="0" err="1">
                <a:solidFill>
                  <a:schemeClr val="tx2"/>
                </a:solidFill>
              </a:rPr>
              <a:t>mesajlaşma</a:t>
            </a:r>
            <a:r>
              <a:rPr lang="en-US" sz="2000" dirty="0">
                <a:solidFill>
                  <a:schemeClr val="tx2"/>
                </a:solidFill>
              </a:rPr>
              <a:t> </a:t>
            </a:r>
            <a:r>
              <a:rPr lang="en-US" sz="2000" dirty="0" err="1">
                <a:solidFill>
                  <a:schemeClr val="tx2"/>
                </a:solidFill>
              </a:rPr>
              <a:t>deneyimini</a:t>
            </a:r>
            <a:r>
              <a:rPr lang="en-US" sz="2000" dirty="0">
                <a:solidFill>
                  <a:schemeClr val="tx2"/>
                </a:solidFill>
              </a:rPr>
              <a:t> </a:t>
            </a:r>
            <a:r>
              <a:rPr lang="en-US" sz="2000" dirty="0" err="1">
                <a:solidFill>
                  <a:schemeClr val="tx2"/>
                </a:solidFill>
              </a:rPr>
              <a:t>artırması</a:t>
            </a:r>
            <a:r>
              <a:rPr lang="en-US" sz="2000" dirty="0">
                <a:solidFill>
                  <a:schemeClr val="tx2"/>
                </a:solidFill>
              </a:rPr>
              <a:t> </a:t>
            </a:r>
            <a:r>
              <a:rPr lang="en-US" sz="2000" dirty="0" err="1">
                <a:solidFill>
                  <a:schemeClr val="tx2"/>
                </a:solidFill>
              </a:rPr>
              <a:t>hedeflenmektedir</a:t>
            </a:r>
            <a:r>
              <a:rPr lang="en-US" sz="2000" dirty="0">
                <a:solidFill>
                  <a:schemeClr val="tx2"/>
                </a:solidFill>
              </a:rPr>
              <a:t>. Emoji, </a:t>
            </a:r>
            <a:r>
              <a:rPr lang="en-US" sz="2000" dirty="0" err="1">
                <a:solidFill>
                  <a:schemeClr val="tx2"/>
                </a:solidFill>
              </a:rPr>
              <a:t>görüntü</a:t>
            </a:r>
            <a:r>
              <a:rPr lang="en-US" sz="2000" dirty="0">
                <a:solidFill>
                  <a:schemeClr val="tx2"/>
                </a:solidFill>
              </a:rPr>
              <a:t> </a:t>
            </a:r>
            <a:r>
              <a:rPr lang="en-US" sz="2000" dirty="0" err="1">
                <a:solidFill>
                  <a:schemeClr val="tx2"/>
                </a:solidFill>
              </a:rPr>
              <a:t>ve</a:t>
            </a:r>
            <a:r>
              <a:rPr lang="en-US" sz="2000" dirty="0">
                <a:solidFill>
                  <a:schemeClr val="tx2"/>
                </a:solidFill>
              </a:rPr>
              <a:t> </a:t>
            </a:r>
            <a:r>
              <a:rPr lang="en-US" sz="2000" dirty="0" err="1">
                <a:solidFill>
                  <a:schemeClr val="tx2"/>
                </a:solidFill>
              </a:rPr>
              <a:t>dosya</a:t>
            </a:r>
            <a:r>
              <a:rPr lang="en-US" sz="2000" dirty="0">
                <a:solidFill>
                  <a:schemeClr val="tx2"/>
                </a:solidFill>
              </a:rPr>
              <a:t> </a:t>
            </a:r>
            <a:r>
              <a:rPr lang="en-US" sz="2000" dirty="0" err="1">
                <a:solidFill>
                  <a:schemeClr val="tx2"/>
                </a:solidFill>
              </a:rPr>
              <a:t>paylaşımı</a:t>
            </a:r>
            <a:r>
              <a:rPr lang="en-US" sz="2000" dirty="0">
                <a:solidFill>
                  <a:schemeClr val="tx2"/>
                </a:solidFill>
              </a:rPr>
              <a:t> </a:t>
            </a:r>
            <a:r>
              <a:rPr lang="en-US" sz="2000" dirty="0" err="1">
                <a:solidFill>
                  <a:schemeClr val="tx2"/>
                </a:solidFill>
              </a:rPr>
              <a:t>gibi</a:t>
            </a:r>
            <a:r>
              <a:rPr lang="en-US" sz="2000" dirty="0">
                <a:solidFill>
                  <a:schemeClr val="tx2"/>
                </a:solidFill>
              </a:rPr>
              <a:t> ek </a:t>
            </a:r>
            <a:r>
              <a:rPr lang="en-US" sz="2000" dirty="0" err="1">
                <a:solidFill>
                  <a:schemeClr val="tx2"/>
                </a:solidFill>
              </a:rPr>
              <a:t>özelliklerle</a:t>
            </a:r>
            <a:r>
              <a:rPr lang="en-US" sz="2000" dirty="0">
                <a:solidFill>
                  <a:schemeClr val="tx2"/>
                </a:solidFill>
              </a:rPr>
              <a:t> </a:t>
            </a:r>
            <a:r>
              <a:rPr lang="en-US" sz="2000" dirty="0" err="1">
                <a:solidFill>
                  <a:schemeClr val="tx2"/>
                </a:solidFill>
              </a:rPr>
              <a:t>kullanıcıların</a:t>
            </a:r>
            <a:r>
              <a:rPr lang="en-US" sz="2000" dirty="0">
                <a:solidFill>
                  <a:schemeClr val="tx2"/>
                </a:solidFill>
              </a:rPr>
              <a:t> </a:t>
            </a:r>
            <a:r>
              <a:rPr lang="en-US" sz="2000" dirty="0" err="1">
                <a:solidFill>
                  <a:schemeClr val="tx2"/>
                </a:solidFill>
              </a:rPr>
              <a:t>etkileşimi</a:t>
            </a:r>
            <a:r>
              <a:rPr lang="en-US" sz="2000" dirty="0">
                <a:solidFill>
                  <a:schemeClr val="tx2"/>
                </a:solidFill>
              </a:rPr>
              <a:t> </a:t>
            </a:r>
            <a:r>
              <a:rPr lang="en-US" sz="2000" dirty="0" err="1">
                <a:solidFill>
                  <a:schemeClr val="tx2"/>
                </a:solidFill>
              </a:rPr>
              <a:t>artırılacaktır</a:t>
            </a:r>
            <a:r>
              <a:rPr lang="en-US" sz="2000" dirty="0">
                <a:solidFill>
                  <a:schemeClr val="tx2"/>
                </a:solidFill>
              </a:rPr>
              <a:t>.</a:t>
            </a:r>
          </a:p>
          <a:p>
            <a:pPr indent="-228600" algn="l">
              <a:buFont typeface="Arial" panose="020B0604020202020204" pitchFamily="34" charset="0"/>
              <a:buChar char="•"/>
            </a:pPr>
            <a:r>
              <a:rPr lang="en-US" sz="2000" dirty="0" err="1">
                <a:solidFill>
                  <a:schemeClr val="tx2"/>
                </a:solidFill>
              </a:rPr>
              <a:t>Güvenlik</a:t>
            </a:r>
            <a:r>
              <a:rPr lang="en-US" sz="2000" dirty="0">
                <a:solidFill>
                  <a:schemeClr val="tx2"/>
                </a:solidFill>
              </a:rPr>
              <a:t>: </a:t>
            </a:r>
            <a:r>
              <a:rPr lang="en-US" sz="2000" dirty="0" err="1">
                <a:solidFill>
                  <a:schemeClr val="tx2"/>
                </a:solidFill>
              </a:rPr>
              <a:t>Temel</a:t>
            </a:r>
            <a:r>
              <a:rPr lang="en-US" sz="2000" dirty="0">
                <a:solidFill>
                  <a:schemeClr val="tx2"/>
                </a:solidFill>
              </a:rPr>
              <a:t> </a:t>
            </a:r>
            <a:r>
              <a:rPr lang="en-US" sz="2000" dirty="0" err="1">
                <a:solidFill>
                  <a:schemeClr val="tx2"/>
                </a:solidFill>
              </a:rPr>
              <a:t>güvenlik</a:t>
            </a:r>
            <a:r>
              <a:rPr lang="en-US" sz="2000" dirty="0">
                <a:solidFill>
                  <a:schemeClr val="tx2"/>
                </a:solidFill>
              </a:rPr>
              <a:t> </a:t>
            </a:r>
            <a:r>
              <a:rPr lang="en-US" sz="2000" dirty="0" err="1">
                <a:solidFill>
                  <a:schemeClr val="tx2"/>
                </a:solidFill>
              </a:rPr>
              <a:t>önlemleri</a:t>
            </a:r>
            <a:r>
              <a:rPr lang="en-US" sz="2000" dirty="0">
                <a:solidFill>
                  <a:schemeClr val="tx2"/>
                </a:solidFill>
              </a:rPr>
              <a:t>, </a:t>
            </a:r>
            <a:r>
              <a:rPr lang="en-US" sz="2000" dirty="0" err="1">
                <a:solidFill>
                  <a:schemeClr val="tx2"/>
                </a:solidFill>
              </a:rPr>
              <a:t>kullanıcı</a:t>
            </a:r>
            <a:r>
              <a:rPr lang="en-US" sz="2000" dirty="0">
                <a:solidFill>
                  <a:schemeClr val="tx2"/>
                </a:solidFill>
              </a:rPr>
              <a:t> </a:t>
            </a:r>
            <a:r>
              <a:rPr lang="en-US" sz="2000" dirty="0" err="1">
                <a:solidFill>
                  <a:schemeClr val="tx2"/>
                </a:solidFill>
              </a:rPr>
              <a:t>bilgilerinin</a:t>
            </a:r>
            <a:r>
              <a:rPr lang="en-US" sz="2000" dirty="0">
                <a:solidFill>
                  <a:schemeClr val="tx2"/>
                </a:solidFill>
              </a:rPr>
              <a:t> </a:t>
            </a:r>
            <a:r>
              <a:rPr lang="en-US" sz="2000" dirty="0" err="1">
                <a:solidFill>
                  <a:schemeClr val="tx2"/>
                </a:solidFill>
              </a:rPr>
              <a:t>korunması</a:t>
            </a:r>
            <a:r>
              <a:rPr lang="en-US" sz="2000" dirty="0">
                <a:solidFill>
                  <a:schemeClr val="tx2"/>
                </a:solidFill>
              </a:rPr>
              <a:t> </a:t>
            </a:r>
            <a:r>
              <a:rPr lang="en-US" sz="2000" dirty="0" err="1">
                <a:solidFill>
                  <a:schemeClr val="tx2"/>
                </a:solidFill>
              </a:rPr>
              <a:t>ve</a:t>
            </a:r>
            <a:r>
              <a:rPr lang="en-US" sz="2000" dirty="0">
                <a:solidFill>
                  <a:schemeClr val="tx2"/>
                </a:solidFill>
              </a:rPr>
              <a:t> </a:t>
            </a:r>
            <a:r>
              <a:rPr lang="en-US" sz="2000" dirty="0" err="1">
                <a:solidFill>
                  <a:schemeClr val="tx2"/>
                </a:solidFill>
              </a:rPr>
              <a:t>veri</a:t>
            </a:r>
            <a:r>
              <a:rPr lang="en-US" sz="2000" dirty="0">
                <a:solidFill>
                  <a:schemeClr val="tx2"/>
                </a:solidFill>
              </a:rPr>
              <a:t> </a:t>
            </a:r>
            <a:r>
              <a:rPr lang="en-US" sz="2000" dirty="0" err="1">
                <a:solidFill>
                  <a:schemeClr val="tx2"/>
                </a:solidFill>
              </a:rPr>
              <a:t>güvenliği</a:t>
            </a:r>
            <a:r>
              <a:rPr lang="en-US" sz="2000" dirty="0">
                <a:solidFill>
                  <a:schemeClr val="tx2"/>
                </a:solidFill>
              </a:rPr>
              <a:t> </a:t>
            </a:r>
            <a:r>
              <a:rPr lang="en-US" sz="2000" dirty="0" err="1">
                <a:solidFill>
                  <a:schemeClr val="tx2"/>
                </a:solidFill>
              </a:rPr>
              <a:t>için</a:t>
            </a:r>
            <a:r>
              <a:rPr lang="en-US" sz="2000" dirty="0">
                <a:solidFill>
                  <a:schemeClr val="tx2"/>
                </a:solidFill>
              </a:rPr>
              <a:t> </a:t>
            </a:r>
            <a:r>
              <a:rPr lang="en-US" sz="2000" dirty="0" err="1">
                <a:solidFill>
                  <a:schemeClr val="tx2"/>
                </a:solidFill>
              </a:rPr>
              <a:t>gerekli</a:t>
            </a:r>
            <a:r>
              <a:rPr lang="en-US" sz="2000" dirty="0">
                <a:solidFill>
                  <a:schemeClr val="tx2"/>
                </a:solidFill>
              </a:rPr>
              <a:t> </a:t>
            </a:r>
            <a:r>
              <a:rPr lang="en-US" sz="2000" dirty="0" err="1">
                <a:solidFill>
                  <a:schemeClr val="tx2"/>
                </a:solidFill>
              </a:rPr>
              <a:t>adımlar</a:t>
            </a:r>
            <a:r>
              <a:rPr lang="en-US" sz="2000" dirty="0">
                <a:solidFill>
                  <a:schemeClr val="tx2"/>
                </a:solidFill>
              </a:rPr>
              <a:t> </a:t>
            </a:r>
            <a:r>
              <a:rPr lang="en-US" sz="2000" dirty="0" err="1">
                <a:solidFill>
                  <a:schemeClr val="tx2"/>
                </a:solidFill>
              </a:rPr>
              <a:t>atılacaktır</a:t>
            </a:r>
            <a:r>
              <a:rPr lang="en-US" sz="2000" dirty="0">
                <a:solidFill>
                  <a:schemeClr val="tx2"/>
                </a:solidFill>
              </a:rPr>
              <a:t>.</a:t>
            </a:r>
          </a:p>
          <a:p>
            <a:pPr indent="-228600" algn="l">
              <a:buFont typeface="Arial" panose="020B0604020202020204" pitchFamily="34" charset="0"/>
              <a:buChar char="•"/>
            </a:pPr>
            <a:r>
              <a:rPr lang="en-US" sz="2000" dirty="0">
                <a:solidFill>
                  <a:schemeClr val="tx2"/>
                </a:solidFill>
              </a:rPr>
              <a:t>Bu </a:t>
            </a:r>
            <a:r>
              <a:rPr lang="en-US" sz="2000" dirty="0" err="1">
                <a:solidFill>
                  <a:schemeClr val="tx2"/>
                </a:solidFill>
              </a:rPr>
              <a:t>proje</a:t>
            </a:r>
            <a:r>
              <a:rPr lang="en-US" sz="2000" dirty="0">
                <a:solidFill>
                  <a:schemeClr val="tx2"/>
                </a:solidFill>
              </a:rPr>
              <a:t>, </a:t>
            </a:r>
            <a:r>
              <a:rPr lang="en-US" sz="2000" dirty="0" err="1">
                <a:solidFill>
                  <a:schemeClr val="tx2"/>
                </a:solidFill>
              </a:rPr>
              <a:t>bilgisayar</a:t>
            </a:r>
            <a:r>
              <a:rPr lang="en-US" sz="2000" dirty="0">
                <a:solidFill>
                  <a:schemeClr val="tx2"/>
                </a:solidFill>
              </a:rPr>
              <a:t> </a:t>
            </a:r>
            <a:r>
              <a:rPr lang="en-US" sz="2000" dirty="0" err="1">
                <a:solidFill>
                  <a:schemeClr val="tx2"/>
                </a:solidFill>
              </a:rPr>
              <a:t>ağları</a:t>
            </a:r>
            <a:r>
              <a:rPr lang="en-US" sz="2000" dirty="0">
                <a:solidFill>
                  <a:schemeClr val="tx2"/>
                </a:solidFill>
              </a:rPr>
              <a:t> </a:t>
            </a:r>
            <a:r>
              <a:rPr lang="en-US" sz="2000" dirty="0" err="1">
                <a:solidFill>
                  <a:schemeClr val="tx2"/>
                </a:solidFill>
              </a:rPr>
              <a:t>dersinde</a:t>
            </a:r>
            <a:r>
              <a:rPr lang="en-US" sz="2000" dirty="0">
                <a:solidFill>
                  <a:schemeClr val="tx2"/>
                </a:solidFill>
              </a:rPr>
              <a:t> </a:t>
            </a:r>
            <a:r>
              <a:rPr lang="en-US" sz="2000" dirty="0" err="1">
                <a:solidFill>
                  <a:schemeClr val="tx2"/>
                </a:solidFill>
              </a:rPr>
              <a:t>öğrenilen</a:t>
            </a:r>
            <a:r>
              <a:rPr lang="en-US" sz="2000" dirty="0">
                <a:solidFill>
                  <a:schemeClr val="tx2"/>
                </a:solidFill>
              </a:rPr>
              <a:t> </a:t>
            </a:r>
            <a:r>
              <a:rPr lang="en-US" sz="2000" dirty="0" err="1">
                <a:solidFill>
                  <a:schemeClr val="tx2"/>
                </a:solidFill>
              </a:rPr>
              <a:t>konseptleri</a:t>
            </a:r>
            <a:r>
              <a:rPr lang="en-US" sz="2000" dirty="0">
                <a:solidFill>
                  <a:schemeClr val="tx2"/>
                </a:solidFill>
              </a:rPr>
              <a:t> </a:t>
            </a:r>
            <a:r>
              <a:rPr lang="en-US" sz="2000" dirty="0" err="1">
                <a:solidFill>
                  <a:schemeClr val="tx2"/>
                </a:solidFill>
              </a:rPr>
              <a:t>uygulamak</a:t>
            </a:r>
            <a:r>
              <a:rPr lang="en-US" sz="2000" dirty="0">
                <a:solidFill>
                  <a:schemeClr val="tx2"/>
                </a:solidFill>
              </a:rPr>
              <a:t>, modern web </a:t>
            </a:r>
            <a:r>
              <a:rPr lang="en-US" sz="2000" dirty="0" err="1">
                <a:solidFill>
                  <a:schemeClr val="tx2"/>
                </a:solidFill>
              </a:rPr>
              <a:t>teknolojilerini</a:t>
            </a:r>
            <a:r>
              <a:rPr lang="en-US" sz="2000" dirty="0">
                <a:solidFill>
                  <a:schemeClr val="tx2"/>
                </a:solidFill>
              </a:rPr>
              <a:t> </a:t>
            </a:r>
            <a:r>
              <a:rPr lang="en-US" sz="2000" dirty="0" err="1">
                <a:solidFill>
                  <a:schemeClr val="tx2"/>
                </a:solidFill>
              </a:rPr>
              <a:t>öğrenmek</a:t>
            </a:r>
            <a:r>
              <a:rPr lang="en-US" sz="2000" dirty="0">
                <a:solidFill>
                  <a:schemeClr val="tx2"/>
                </a:solidFill>
              </a:rPr>
              <a:t> </a:t>
            </a:r>
            <a:r>
              <a:rPr lang="en-US" sz="2000" dirty="0" err="1">
                <a:solidFill>
                  <a:schemeClr val="tx2"/>
                </a:solidFill>
              </a:rPr>
              <a:t>ve</a:t>
            </a:r>
            <a:r>
              <a:rPr lang="en-US" sz="2000" dirty="0">
                <a:solidFill>
                  <a:schemeClr val="tx2"/>
                </a:solidFill>
              </a:rPr>
              <a:t> </a:t>
            </a:r>
            <a:r>
              <a:rPr lang="en-US" sz="2000" dirty="0" err="1">
                <a:solidFill>
                  <a:schemeClr val="tx2"/>
                </a:solidFill>
              </a:rPr>
              <a:t>bir</a:t>
            </a:r>
            <a:r>
              <a:rPr lang="en-US" sz="2000" dirty="0">
                <a:solidFill>
                  <a:schemeClr val="tx2"/>
                </a:solidFill>
              </a:rPr>
              <a:t> </a:t>
            </a:r>
            <a:r>
              <a:rPr lang="en-US" sz="2000" dirty="0" err="1">
                <a:solidFill>
                  <a:schemeClr val="tx2"/>
                </a:solidFill>
              </a:rPr>
              <a:t>ekip</a:t>
            </a:r>
            <a:r>
              <a:rPr lang="en-US" sz="2000" dirty="0">
                <a:solidFill>
                  <a:schemeClr val="tx2"/>
                </a:solidFill>
              </a:rPr>
              <a:t> </a:t>
            </a:r>
            <a:r>
              <a:rPr lang="en-US" sz="2000" dirty="0" err="1">
                <a:solidFill>
                  <a:schemeClr val="tx2"/>
                </a:solidFill>
              </a:rPr>
              <a:t>çalışmasıyla</a:t>
            </a:r>
            <a:r>
              <a:rPr lang="en-US" sz="2000" dirty="0">
                <a:solidFill>
                  <a:schemeClr val="tx2"/>
                </a:solidFill>
              </a:rPr>
              <a:t> </a:t>
            </a:r>
            <a:r>
              <a:rPr lang="en-US" sz="2000" dirty="0" err="1">
                <a:solidFill>
                  <a:schemeClr val="tx2"/>
                </a:solidFill>
              </a:rPr>
              <a:t>bir</a:t>
            </a:r>
            <a:r>
              <a:rPr lang="en-US" sz="2000" dirty="0">
                <a:solidFill>
                  <a:schemeClr val="tx2"/>
                </a:solidFill>
              </a:rPr>
              <a:t> </a:t>
            </a:r>
            <a:r>
              <a:rPr lang="en-US" sz="2000" dirty="0" err="1">
                <a:solidFill>
                  <a:schemeClr val="tx2"/>
                </a:solidFill>
              </a:rPr>
              <a:t>projeyi</a:t>
            </a:r>
            <a:r>
              <a:rPr lang="en-US" sz="2000" dirty="0">
                <a:solidFill>
                  <a:schemeClr val="tx2"/>
                </a:solidFill>
              </a:rPr>
              <a:t> </a:t>
            </a:r>
            <a:r>
              <a:rPr lang="en-US" sz="2000" dirty="0" err="1">
                <a:solidFill>
                  <a:schemeClr val="tx2"/>
                </a:solidFill>
              </a:rPr>
              <a:t>tamamlama</a:t>
            </a:r>
            <a:r>
              <a:rPr lang="en-US" sz="2000" dirty="0">
                <a:solidFill>
                  <a:schemeClr val="tx2"/>
                </a:solidFill>
              </a:rPr>
              <a:t> </a:t>
            </a:r>
            <a:r>
              <a:rPr lang="en-US" sz="2000" dirty="0" err="1">
                <a:solidFill>
                  <a:schemeClr val="tx2"/>
                </a:solidFill>
              </a:rPr>
              <a:t>becerilerini</a:t>
            </a:r>
            <a:r>
              <a:rPr lang="en-US" sz="2000" dirty="0">
                <a:solidFill>
                  <a:schemeClr val="tx2"/>
                </a:solidFill>
              </a:rPr>
              <a:t> </a:t>
            </a:r>
            <a:r>
              <a:rPr lang="en-US" sz="2000" dirty="0" err="1">
                <a:solidFill>
                  <a:schemeClr val="tx2"/>
                </a:solidFill>
              </a:rPr>
              <a:t>geliştirmek</a:t>
            </a:r>
            <a:r>
              <a:rPr lang="en-US" sz="2000" dirty="0">
                <a:solidFill>
                  <a:schemeClr val="tx2"/>
                </a:solidFill>
              </a:rPr>
              <a:t> </a:t>
            </a:r>
            <a:r>
              <a:rPr lang="en-US" sz="2000" dirty="0" err="1">
                <a:solidFill>
                  <a:schemeClr val="tx2"/>
                </a:solidFill>
              </a:rPr>
              <a:t>amacıyla</a:t>
            </a:r>
            <a:r>
              <a:rPr lang="en-US" sz="2000" dirty="0">
                <a:solidFill>
                  <a:schemeClr val="tx2"/>
                </a:solidFill>
              </a:rPr>
              <a:t> </a:t>
            </a:r>
            <a:r>
              <a:rPr lang="en-US" sz="2000" dirty="0" err="1">
                <a:solidFill>
                  <a:schemeClr val="tx2"/>
                </a:solidFill>
              </a:rPr>
              <a:t>başlatılmıştır</a:t>
            </a:r>
            <a:r>
              <a:rPr lang="en-US" sz="2000" dirty="0">
                <a:solidFill>
                  <a:schemeClr val="tx2"/>
                </a:solidFill>
              </a:rPr>
              <a:t>. </a:t>
            </a:r>
            <a:r>
              <a:rPr lang="en-US" sz="2000" dirty="0" err="1">
                <a:solidFill>
                  <a:schemeClr val="tx2"/>
                </a:solidFill>
              </a:rPr>
              <a:t>Projenin</a:t>
            </a:r>
            <a:r>
              <a:rPr lang="en-US" sz="2000" dirty="0">
                <a:solidFill>
                  <a:schemeClr val="tx2"/>
                </a:solidFill>
              </a:rPr>
              <a:t> </a:t>
            </a:r>
            <a:r>
              <a:rPr lang="en-US" sz="2000" dirty="0" err="1">
                <a:solidFill>
                  <a:schemeClr val="tx2"/>
                </a:solidFill>
              </a:rPr>
              <a:t>başarılı</a:t>
            </a:r>
            <a:r>
              <a:rPr lang="en-US" sz="2000" dirty="0">
                <a:solidFill>
                  <a:schemeClr val="tx2"/>
                </a:solidFill>
              </a:rPr>
              <a:t> </a:t>
            </a:r>
            <a:r>
              <a:rPr lang="en-US" sz="2000" dirty="0" err="1">
                <a:solidFill>
                  <a:schemeClr val="tx2"/>
                </a:solidFill>
              </a:rPr>
              <a:t>bir</a:t>
            </a:r>
            <a:r>
              <a:rPr lang="en-US" sz="2000" dirty="0">
                <a:solidFill>
                  <a:schemeClr val="tx2"/>
                </a:solidFill>
              </a:rPr>
              <a:t> </a:t>
            </a:r>
            <a:r>
              <a:rPr lang="en-US" sz="2000" dirty="0" err="1">
                <a:solidFill>
                  <a:schemeClr val="tx2"/>
                </a:solidFill>
              </a:rPr>
              <a:t>şekilde</a:t>
            </a:r>
            <a:r>
              <a:rPr lang="en-US" sz="2000" dirty="0">
                <a:solidFill>
                  <a:schemeClr val="tx2"/>
                </a:solidFill>
              </a:rPr>
              <a:t> </a:t>
            </a:r>
            <a:r>
              <a:rPr lang="en-US" sz="2000" dirty="0" err="1">
                <a:solidFill>
                  <a:schemeClr val="tx2"/>
                </a:solidFill>
              </a:rPr>
              <a:t>tamamlanması</a:t>
            </a:r>
            <a:r>
              <a:rPr lang="en-US" sz="2000" dirty="0">
                <a:solidFill>
                  <a:schemeClr val="tx2"/>
                </a:solidFill>
              </a:rPr>
              <a:t>, </a:t>
            </a:r>
            <a:r>
              <a:rPr lang="en-US" sz="2000" dirty="0" err="1">
                <a:solidFill>
                  <a:schemeClr val="tx2"/>
                </a:solidFill>
              </a:rPr>
              <a:t>öğrencilere</a:t>
            </a:r>
            <a:r>
              <a:rPr lang="en-US" sz="2000" dirty="0">
                <a:solidFill>
                  <a:schemeClr val="tx2"/>
                </a:solidFill>
              </a:rPr>
              <a:t> </a:t>
            </a:r>
            <a:r>
              <a:rPr lang="en-US" sz="2000" dirty="0" err="1">
                <a:solidFill>
                  <a:schemeClr val="tx2"/>
                </a:solidFill>
              </a:rPr>
              <a:t>pratik</a:t>
            </a:r>
            <a:r>
              <a:rPr lang="en-US" sz="2000" dirty="0">
                <a:solidFill>
                  <a:schemeClr val="tx2"/>
                </a:solidFill>
              </a:rPr>
              <a:t> </a:t>
            </a:r>
            <a:r>
              <a:rPr lang="en-US" sz="2000" dirty="0" err="1">
                <a:solidFill>
                  <a:schemeClr val="tx2"/>
                </a:solidFill>
              </a:rPr>
              <a:t>deneyim</a:t>
            </a:r>
            <a:r>
              <a:rPr lang="en-US" sz="2000" dirty="0">
                <a:solidFill>
                  <a:schemeClr val="tx2"/>
                </a:solidFill>
              </a:rPr>
              <a:t> </a:t>
            </a:r>
            <a:r>
              <a:rPr lang="en-US" sz="2000" dirty="0" err="1">
                <a:solidFill>
                  <a:schemeClr val="tx2"/>
                </a:solidFill>
              </a:rPr>
              <a:t>kazandırmayı</a:t>
            </a:r>
            <a:r>
              <a:rPr lang="en-US" sz="2000" dirty="0">
                <a:solidFill>
                  <a:schemeClr val="tx2"/>
                </a:solidFill>
              </a:rPr>
              <a:t> </a:t>
            </a:r>
            <a:r>
              <a:rPr lang="en-US" sz="2000" dirty="0" err="1">
                <a:solidFill>
                  <a:schemeClr val="tx2"/>
                </a:solidFill>
              </a:rPr>
              <a:t>ve</a:t>
            </a:r>
            <a:r>
              <a:rPr lang="en-US" sz="2000" dirty="0">
                <a:solidFill>
                  <a:schemeClr val="tx2"/>
                </a:solidFill>
              </a:rPr>
              <a:t> </a:t>
            </a:r>
            <a:r>
              <a:rPr lang="en-US" sz="2000" dirty="0" err="1">
                <a:solidFill>
                  <a:schemeClr val="tx2"/>
                </a:solidFill>
              </a:rPr>
              <a:t>güçlü</a:t>
            </a:r>
            <a:r>
              <a:rPr lang="en-US" sz="2000" dirty="0">
                <a:solidFill>
                  <a:schemeClr val="tx2"/>
                </a:solidFill>
              </a:rPr>
              <a:t> </a:t>
            </a:r>
            <a:r>
              <a:rPr lang="en-US" sz="2000" dirty="0" err="1">
                <a:solidFill>
                  <a:schemeClr val="tx2"/>
                </a:solidFill>
              </a:rPr>
              <a:t>bir</a:t>
            </a:r>
            <a:r>
              <a:rPr lang="en-US" sz="2000" dirty="0">
                <a:solidFill>
                  <a:schemeClr val="tx2"/>
                </a:solidFill>
              </a:rPr>
              <a:t> </a:t>
            </a:r>
            <a:r>
              <a:rPr lang="en-US" sz="2000" dirty="0" err="1">
                <a:solidFill>
                  <a:schemeClr val="tx2"/>
                </a:solidFill>
              </a:rPr>
              <a:t>temel</a:t>
            </a:r>
            <a:r>
              <a:rPr lang="en-US" sz="2000" dirty="0">
                <a:solidFill>
                  <a:schemeClr val="tx2"/>
                </a:solidFill>
              </a:rPr>
              <a:t> </a:t>
            </a:r>
            <a:r>
              <a:rPr lang="en-US" sz="2000" dirty="0" err="1">
                <a:solidFill>
                  <a:schemeClr val="tx2"/>
                </a:solidFill>
              </a:rPr>
              <a:t>oluşturmayı</a:t>
            </a:r>
            <a:r>
              <a:rPr lang="en-US" sz="2000" dirty="0">
                <a:solidFill>
                  <a:schemeClr val="tx2"/>
                </a:solidFill>
              </a:rPr>
              <a:t> </a:t>
            </a:r>
            <a:r>
              <a:rPr lang="en-US" sz="2000" dirty="0" err="1">
                <a:solidFill>
                  <a:schemeClr val="tx2"/>
                </a:solidFill>
              </a:rPr>
              <a:t>hedeflemektedir</a:t>
            </a:r>
            <a:r>
              <a:rPr lang="en-US" sz="2000" dirty="0">
                <a:solidFill>
                  <a:schemeClr val="tx2"/>
                </a:solidFill>
              </a:rPr>
              <a:t>.</a:t>
            </a:r>
          </a:p>
          <a:p>
            <a:pPr indent="-228600" algn="l">
              <a:buFont typeface="Arial" panose="020B0604020202020204" pitchFamily="34" charset="0"/>
              <a:buChar char="•"/>
            </a:pPr>
            <a:endParaRPr lang="en-US" sz="1500" dirty="0">
              <a:solidFill>
                <a:schemeClr val="tx2"/>
              </a:solidFill>
            </a:endParaRPr>
          </a:p>
          <a:p>
            <a:pPr indent="-228600" algn="l">
              <a:buFont typeface="Arial" panose="020B0604020202020204" pitchFamily="34" charset="0"/>
              <a:buChar char="•"/>
            </a:pPr>
            <a:endParaRPr lang="en-US" sz="1500" dirty="0">
              <a:solidFill>
                <a:schemeClr val="tx2"/>
              </a:solidFill>
            </a:endParaRPr>
          </a:p>
        </p:txBody>
      </p:sp>
      <p:pic>
        <p:nvPicPr>
          <p:cNvPr id="4" name="Grafik 3" descr="Sohbet balonu ana hat">
            <a:extLst>
              <a:ext uri="{FF2B5EF4-FFF2-40B4-BE49-F238E27FC236}">
                <a16:creationId xmlns:a16="http://schemas.microsoft.com/office/drawing/2014/main" id="{9CE9B894-9222-F17E-F3B3-07844119F18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299147" y="-68250"/>
            <a:ext cx="914400" cy="914400"/>
          </a:xfrm>
          <a:prstGeom prst="rect">
            <a:avLst/>
          </a:prstGeom>
        </p:spPr>
      </p:pic>
      <p:pic>
        <p:nvPicPr>
          <p:cNvPr id="6" name="Grafik 5" descr="Sohbet balonu düz dolguyla">
            <a:extLst>
              <a:ext uri="{FF2B5EF4-FFF2-40B4-BE49-F238E27FC236}">
                <a16:creationId xmlns:a16="http://schemas.microsoft.com/office/drawing/2014/main" id="{B4A0F1AE-3BC9-8089-4D98-811E8E7F8B5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636058" y="214683"/>
            <a:ext cx="914400" cy="914400"/>
          </a:xfrm>
          <a:prstGeom prst="rect">
            <a:avLst/>
          </a:prstGeom>
        </p:spPr>
      </p:pic>
    </p:spTree>
    <p:extLst>
      <p:ext uri="{BB962C8B-B14F-4D97-AF65-F5344CB8AC3E}">
        <p14:creationId xmlns:p14="http://schemas.microsoft.com/office/powerpoint/2010/main" val="17717119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66E48AFA-8884-4F68-A44F-D2C1E8609C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2" name="Arc 31">
            <a:extLst>
              <a:ext uri="{FF2B5EF4-FFF2-40B4-BE49-F238E27FC236}">
                <a16:creationId xmlns:a16="http://schemas.microsoft.com/office/drawing/2014/main" id="{969D19A6-08CB-498C-93EC-3FFB021FC6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269068">
            <a:off x="8717845" y="3339275"/>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6" name="Metin kutusu 5">
            <a:extLst>
              <a:ext uri="{FF2B5EF4-FFF2-40B4-BE49-F238E27FC236}">
                <a16:creationId xmlns:a16="http://schemas.microsoft.com/office/drawing/2014/main" id="{4A7B1FDE-7B04-39BE-86BB-F9688756BAE5}"/>
              </a:ext>
            </a:extLst>
          </p:cNvPr>
          <p:cNvSpPr txBox="1"/>
          <p:nvPr/>
        </p:nvSpPr>
        <p:spPr>
          <a:xfrm>
            <a:off x="0" y="394692"/>
            <a:ext cx="12192000" cy="6463308"/>
          </a:xfrm>
          <a:prstGeom prst="rect">
            <a:avLst/>
          </a:prstGeom>
          <a:noFill/>
        </p:spPr>
        <p:txBody>
          <a:bodyPr wrap="square" numCol="2" spcCol="360000">
            <a:spAutoFit/>
          </a:bodyPr>
          <a:lstStyle/>
          <a:p>
            <a:r>
              <a:rPr lang="tr-TR" dirty="0">
                <a:solidFill>
                  <a:schemeClr val="tx2"/>
                </a:solidFill>
              </a:rPr>
              <a:t>Teknoloji Seçimi: Neden </a:t>
            </a:r>
            <a:r>
              <a:rPr lang="tr-TR" dirty="0" err="1">
                <a:solidFill>
                  <a:schemeClr val="tx2"/>
                </a:solidFill>
              </a:rPr>
              <a:t>Node.js</a:t>
            </a:r>
            <a:r>
              <a:rPr lang="tr-TR" dirty="0">
                <a:solidFill>
                  <a:schemeClr val="tx2"/>
                </a:solidFill>
              </a:rPr>
              <a:t>, </a:t>
            </a:r>
            <a:r>
              <a:rPr lang="tr-TR" dirty="0" err="1">
                <a:solidFill>
                  <a:schemeClr val="tx2"/>
                </a:solidFill>
              </a:rPr>
              <a:t>Socket.io</a:t>
            </a:r>
            <a:r>
              <a:rPr lang="tr-TR" dirty="0">
                <a:solidFill>
                  <a:schemeClr val="tx2"/>
                </a:solidFill>
              </a:rPr>
              <a:t> ve </a:t>
            </a:r>
            <a:r>
              <a:rPr lang="tr-TR" dirty="0" err="1">
                <a:solidFill>
                  <a:schemeClr val="tx2"/>
                </a:solidFill>
              </a:rPr>
              <a:t>Vue.js</a:t>
            </a:r>
            <a:r>
              <a:rPr lang="tr-TR" dirty="0">
                <a:solidFill>
                  <a:schemeClr val="tx2"/>
                </a:solidFill>
              </a:rPr>
              <a:t>?</a:t>
            </a:r>
          </a:p>
          <a:p>
            <a:r>
              <a:rPr lang="tr-TR" dirty="0">
                <a:solidFill>
                  <a:schemeClr val="tx2"/>
                </a:solidFill>
              </a:rPr>
              <a:t>Bu projenin başarılı bir şekilde gerçekleştirilebilmesi için belirli teknolojilerin seçilmesi, projenin hedeflerine uygun performans ve </a:t>
            </a:r>
            <a:r>
              <a:rPr lang="tr-TR" dirty="0" err="1">
                <a:solidFill>
                  <a:schemeClr val="tx2"/>
                </a:solidFill>
              </a:rPr>
              <a:t>fonksiyonalite</a:t>
            </a:r>
            <a:r>
              <a:rPr lang="tr-TR" dirty="0">
                <a:solidFill>
                  <a:schemeClr val="tx2"/>
                </a:solidFill>
              </a:rPr>
              <a:t> sunma açısından kritiktir. Bu nedenle, projemizde </a:t>
            </a:r>
            <a:r>
              <a:rPr lang="tr-TR" dirty="0" err="1">
                <a:solidFill>
                  <a:schemeClr val="tx2"/>
                </a:solidFill>
              </a:rPr>
              <a:t>Node.js</a:t>
            </a:r>
            <a:r>
              <a:rPr lang="tr-TR" dirty="0">
                <a:solidFill>
                  <a:schemeClr val="tx2"/>
                </a:solidFill>
              </a:rPr>
              <a:t>, </a:t>
            </a:r>
            <a:r>
              <a:rPr lang="tr-TR" dirty="0" err="1">
                <a:solidFill>
                  <a:schemeClr val="tx2"/>
                </a:solidFill>
              </a:rPr>
              <a:t>Socket.io</a:t>
            </a:r>
            <a:r>
              <a:rPr lang="tr-TR" dirty="0">
                <a:solidFill>
                  <a:schemeClr val="tx2"/>
                </a:solidFill>
              </a:rPr>
              <a:t> ve </a:t>
            </a:r>
            <a:r>
              <a:rPr lang="tr-TR" dirty="0" err="1">
                <a:solidFill>
                  <a:schemeClr val="tx2"/>
                </a:solidFill>
              </a:rPr>
              <a:t>Vue.js</a:t>
            </a:r>
            <a:r>
              <a:rPr lang="tr-TR" dirty="0">
                <a:solidFill>
                  <a:schemeClr val="tx2"/>
                </a:solidFill>
              </a:rPr>
              <a:t> kullanma kararı, çeşitli faktörleri dikkate alarak yapılmıştır.</a:t>
            </a:r>
          </a:p>
          <a:p>
            <a:r>
              <a:rPr lang="tr-TR" dirty="0">
                <a:solidFill>
                  <a:schemeClr val="tx2"/>
                </a:solidFill>
              </a:rPr>
              <a:t>1. </a:t>
            </a:r>
            <a:r>
              <a:rPr lang="tr-TR" dirty="0" err="1">
                <a:solidFill>
                  <a:schemeClr val="tx2"/>
                </a:solidFill>
              </a:rPr>
              <a:t>Node.js</a:t>
            </a:r>
            <a:r>
              <a:rPr lang="tr-TR" dirty="0">
                <a:solidFill>
                  <a:schemeClr val="tx2"/>
                </a:solidFill>
              </a:rPr>
              <a:t> Kullanımı:</a:t>
            </a:r>
          </a:p>
          <a:p>
            <a:r>
              <a:rPr lang="tr-TR" dirty="0">
                <a:solidFill>
                  <a:schemeClr val="tx2"/>
                </a:solidFill>
              </a:rPr>
              <a:t>Performans ve Hız: </a:t>
            </a:r>
            <a:r>
              <a:rPr lang="tr-TR" dirty="0" err="1">
                <a:solidFill>
                  <a:schemeClr val="tx2"/>
                </a:solidFill>
              </a:rPr>
              <a:t>Node.js</a:t>
            </a:r>
            <a:r>
              <a:rPr lang="tr-TR" dirty="0">
                <a:solidFill>
                  <a:schemeClr val="tx2"/>
                </a:solidFill>
              </a:rPr>
              <a:t>, tek bir işlemci çekirdeği üzerinde bile olsa yüksek performanslı, olay odaklı bir çalışma modeli sunar. Bu, gerçek zamanlı iletişim uygulamaları için idealdir ve projemizde anlık </a:t>
            </a:r>
            <a:r>
              <a:rPr lang="tr-TR" dirty="0" err="1">
                <a:solidFill>
                  <a:schemeClr val="tx2"/>
                </a:solidFill>
              </a:rPr>
              <a:t>chat</a:t>
            </a:r>
            <a:r>
              <a:rPr lang="tr-TR" dirty="0">
                <a:solidFill>
                  <a:schemeClr val="tx2"/>
                </a:solidFill>
              </a:rPr>
              <a:t> özelliği için önemli bir avantaj sağlar.</a:t>
            </a:r>
          </a:p>
          <a:p>
            <a:r>
              <a:rPr lang="tr-TR" dirty="0">
                <a:solidFill>
                  <a:schemeClr val="tx2"/>
                </a:solidFill>
              </a:rPr>
              <a:t>Geniş Kütüphane Desteği: </a:t>
            </a:r>
            <a:r>
              <a:rPr lang="tr-TR" dirty="0" err="1">
                <a:solidFill>
                  <a:schemeClr val="tx2"/>
                </a:solidFill>
              </a:rPr>
              <a:t>Node.js</a:t>
            </a:r>
            <a:r>
              <a:rPr lang="tr-TR" dirty="0">
                <a:solidFill>
                  <a:schemeClr val="tx2"/>
                </a:solidFill>
              </a:rPr>
              <a:t>, geniş bir kütüphane deposuna sahiptir ve bu sayede hızlı ve etkili bir şekilde geliştirme yapmamıza olanak tanır.</a:t>
            </a:r>
          </a:p>
          <a:p>
            <a:r>
              <a:rPr lang="tr-TR" dirty="0">
                <a:solidFill>
                  <a:schemeClr val="tx2"/>
                </a:solidFill>
              </a:rPr>
              <a:t>2. </a:t>
            </a:r>
            <a:r>
              <a:rPr lang="tr-TR" dirty="0" err="1">
                <a:solidFill>
                  <a:schemeClr val="tx2"/>
                </a:solidFill>
              </a:rPr>
              <a:t>Socket.io</a:t>
            </a:r>
            <a:r>
              <a:rPr lang="tr-TR" dirty="0">
                <a:solidFill>
                  <a:schemeClr val="tx2"/>
                </a:solidFill>
              </a:rPr>
              <a:t> Kullanımı:</a:t>
            </a:r>
          </a:p>
          <a:p>
            <a:r>
              <a:rPr lang="tr-TR" dirty="0">
                <a:solidFill>
                  <a:schemeClr val="tx2"/>
                </a:solidFill>
              </a:rPr>
              <a:t>Gerçek Zamanlı İletişim: </a:t>
            </a:r>
            <a:r>
              <a:rPr lang="tr-TR" dirty="0" err="1">
                <a:solidFill>
                  <a:schemeClr val="tx2"/>
                </a:solidFill>
              </a:rPr>
              <a:t>Socket.io</a:t>
            </a:r>
            <a:r>
              <a:rPr lang="tr-TR" dirty="0">
                <a:solidFill>
                  <a:schemeClr val="tx2"/>
                </a:solidFill>
              </a:rPr>
              <a:t>, </a:t>
            </a:r>
            <a:r>
              <a:rPr lang="tr-TR" dirty="0" err="1">
                <a:solidFill>
                  <a:schemeClr val="tx2"/>
                </a:solidFill>
              </a:rPr>
              <a:t>WebSocket</a:t>
            </a:r>
            <a:r>
              <a:rPr lang="tr-TR" dirty="0">
                <a:solidFill>
                  <a:schemeClr val="tx2"/>
                </a:solidFill>
              </a:rPr>
              <a:t> protokolünü kullanarak gerçek zamanlı iletişim sağlar. Bu özellik, kullanıcıların anlık olarak birbirleriyle iletişim kurmalarını mümkün kılar ve projemizdeki temel gereksinimleri karşılar.</a:t>
            </a:r>
          </a:p>
          <a:p>
            <a:endParaRPr lang="tr-TR" dirty="0">
              <a:solidFill>
                <a:schemeClr val="tx2"/>
              </a:solidFill>
            </a:endParaRPr>
          </a:p>
          <a:p>
            <a:endParaRPr lang="tr-TR" dirty="0">
              <a:solidFill>
                <a:schemeClr val="tx2"/>
              </a:solidFill>
            </a:endParaRPr>
          </a:p>
          <a:p>
            <a:endParaRPr lang="tr-TR" dirty="0">
              <a:solidFill>
                <a:schemeClr val="tx2"/>
              </a:solidFill>
            </a:endParaRPr>
          </a:p>
          <a:p>
            <a:endParaRPr lang="tr-TR" dirty="0">
              <a:solidFill>
                <a:schemeClr val="tx2"/>
              </a:solidFill>
            </a:endParaRPr>
          </a:p>
          <a:p>
            <a:r>
              <a:rPr lang="tr-TR" dirty="0">
                <a:solidFill>
                  <a:schemeClr val="tx2"/>
                </a:solidFill>
              </a:rPr>
              <a:t>Çeşitli Tarayıcı Desteği: </a:t>
            </a:r>
            <a:r>
              <a:rPr lang="tr-TR" dirty="0" err="1">
                <a:solidFill>
                  <a:schemeClr val="tx2"/>
                </a:solidFill>
              </a:rPr>
              <a:t>Socket.io</a:t>
            </a:r>
            <a:r>
              <a:rPr lang="tr-TR" dirty="0">
                <a:solidFill>
                  <a:schemeClr val="tx2"/>
                </a:solidFill>
              </a:rPr>
              <a:t>, çeşitli tarayıcılarda sorunsuz çalışabilme yeteneği ile projemizin geniş bir kullanıcı kitlesine hitap etmesine olanak tanır.</a:t>
            </a:r>
          </a:p>
          <a:p>
            <a:r>
              <a:rPr lang="tr-TR" dirty="0">
                <a:solidFill>
                  <a:schemeClr val="tx2"/>
                </a:solidFill>
              </a:rPr>
              <a:t>3. </a:t>
            </a:r>
            <a:r>
              <a:rPr lang="tr-TR" dirty="0" err="1">
                <a:solidFill>
                  <a:schemeClr val="tx2"/>
                </a:solidFill>
              </a:rPr>
              <a:t>Vue.js</a:t>
            </a:r>
            <a:r>
              <a:rPr lang="tr-TR" dirty="0">
                <a:solidFill>
                  <a:schemeClr val="tx2"/>
                </a:solidFill>
              </a:rPr>
              <a:t> Kullanımı:</a:t>
            </a:r>
          </a:p>
          <a:p>
            <a:r>
              <a:rPr lang="tr-TR" dirty="0">
                <a:solidFill>
                  <a:schemeClr val="tx2"/>
                </a:solidFill>
              </a:rPr>
              <a:t>Tek Sayfa Uygulaması (SPA) Desteği: </a:t>
            </a:r>
            <a:r>
              <a:rPr lang="tr-TR" dirty="0" err="1">
                <a:solidFill>
                  <a:schemeClr val="tx2"/>
                </a:solidFill>
              </a:rPr>
              <a:t>Vue.js</a:t>
            </a:r>
            <a:r>
              <a:rPr lang="tr-TR" dirty="0">
                <a:solidFill>
                  <a:schemeClr val="tx2"/>
                </a:solidFill>
              </a:rPr>
              <a:t>, </a:t>
            </a:r>
            <a:r>
              <a:rPr lang="tr-TR" dirty="0" err="1">
                <a:solidFill>
                  <a:schemeClr val="tx2"/>
                </a:solidFill>
              </a:rPr>
              <a:t>Single</a:t>
            </a:r>
            <a:r>
              <a:rPr lang="tr-TR" dirty="0">
                <a:solidFill>
                  <a:schemeClr val="tx2"/>
                </a:solidFill>
              </a:rPr>
              <a:t> </a:t>
            </a:r>
            <a:r>
              <a:rPr lang="tr-TR" dirty="0" err="1">
                <a:solidFill>
                  <a:schemeClr val="tx2"/>
                </a:solidFill>
              </a:rPr>
              <a:t>Page</a:t>
            </a:r>
            <a:r>
              <a:rPr lang="tr-TR" dirty="0">
                <a:solidFill>
                  <a:schemeClr val="tx2"/>
                </a:solidFill>
              </a:rPr>
              <a:t> Application (Tek Sayfa Uygulaması) geliştirmeyi kolaylaştırır. Bu, kullanıcıların sayfa yenileme olmaksızın uygulama içinde gezinmelerini sağlar ve </a:t>
            </a:r>
            <a:r>
              <a:rPr lang="tr-TR" dirty="0" err="1">
                <a:solidFill>
                  <a:schemeClr val="tx2"/>
                </a:solidFill>
              </a:rPr>
              <a:t>chat</a:t>
            </a:r>
            <a:r>
              <a:rPr lang="tr-TR" dirty="0">
                <a:solidFill>
                  <a:schemeClr val="tx2"/>
                </a:solidFill>
              </a:rPr>
              <a:t> uygulamamızın daha akıcı bir deneyim sunmasına yardımcı olur.</a:t>
            </a:r>
          </a:p>
          <a:p>
            <a:r>
              <a:rPr lang="tr-TR" dirty="0">
                <a:solidFill>
                  <a:schemeClr val="tx2"/>
                </a:solidFill>
              </a:rPr>
              <a:t>Bileşen Tabanlı Geliştirme: </a:t>
            </a:r>
            <a:r>
              <a:rPr lang="tr-TR" dirty="0" err="1">
                <a:solidFill>
                  <a:schemeClr val="tx2"/>
                </a:solidFill>
              </a:rPr>
              <a:t>Vue.js</a:t>
            </a:r>
            <a:r>
              <a:rPr lang="tr-TR" dirty="0">
                <a:solidFill>
                  <a:schemeClr val="tx2"/>
                </a:solidFill>
              </a:rPr>
              <a:t>, bileşen tabanlı bir geliştirme yaklaşımı sunar. Bu, uygulamamızın modüler olmasını ve geliştirme sürecinin daha yönetilebilir olmasını sağlar.</a:t>
            </a:r>
          </a:p>
          <a:p>
            <a:r>
              <a:rPr lang="tr-TR" dirty="0">
                <a:solidFill>
                  <a:schemeClr val="tx2"/>
                </a:solidFill>
              </a:rPr>
              <a:t>Bu teknoloji setinin seçilmesi, projenin gereksinimlerini karşılamak ve öğrencilere modern web teknolojilerini öğrenme fırsatı sunmak amacını taşımaktadır. Ayrıca, seçilen teknolojilerin geniş topluluk desteği ve kaynaklara kolay erişim imkanı da projenin başarılı bir şekilde tamamlanmasına katkı sağlamıştır.</a:t>
            </a:r>
          </a:p>
        </p:txBody>
      </p:sp>
    </p:spTree>
    <p:extLst>
      <p:ext uri="{BB962C8B-B14F-4D97-AF65-F5344CB8AC3E}">
        <p14:creationId xmlns:p14="http://schemas.microsoft.com/office/powerpoint/2010/main" val="6800620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5" name="Slide Background Fill">
            <a:extLst>
              <a:ext uri="{FF2B5EF4-FFF2-40B4-BE49-F238E27FC236}">
                <a16:creationId xmlns:a16="http://schemas.microsoft.com/office/drawing/2014/main" id="{44D65982-4F00-4330-8DAA-DE6A9E4D6D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Color Cover">
            <a:extLst>
              <a:ext uri="{FF2B5EF4-FFF2-40B4-BE49-F238E27FC236}">
                <a16:creationId xmlns:a16="http://schemas.microsoft.com/office/drawing/2014/main" id="{009115B9-5BFD-478D-9C87-29ADB3AF17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1" y="0"/>
            <a:ext cx="12188949"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9" name="Group 38">
            <a:extLst>
              <a:ext uri="{FF2B5EF4-FFF2-40B4-BE49-F238E27FC236}">
                <a16:creationId xmlns:a16="http://schemas.microsoft.com/office/drawing/2014/main" id="{8D57F946-2E03-4DE1-91F8-25BEDC6635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2"/>
            <a:ext cx="3468234" cy="6858000"/>
            <a:chOff x="651279" y="598259"/>
            <a:chExt cx="10889442" cy="5680742"/>
          </a:xfrm>
        </p:grpSpPr>
        <p:sp>
          <p:nvSpPr>
            <p:cNvPr id="40" name="Color">
              <a:extLst>
                <a:ext uri="{FF2B5EF4-FFF2-40B4-BE49-F238E27FC236}">
                  <a16:creationId xmlns:a16="http://schemas.microsoft.com/office/drawing/2014/main" id="{1598881B-E007-4AAF-BA50-0AD6182192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Color">
              <a:extLst>
                <a:ext uri="{FF2B5EF4-FFF2-40B4-BE49-F238E27FC236}">
                  <a16:creationId xmlns:a16="http://schemas.microsoft.com/office/drawing/2014/main" id="{87A6DD9E-16A5-46AE-A522-D46D6BEDF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43" name="Group 42">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44" name="Freeform: Shape 43">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45" name="Freeform: Shape 44">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46" name="Freeform: Shape 45">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47" name="Freeform: Shape 46">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48" name="Freeform: Shape 47">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49" name="Freeform: Shape 48">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50" name="Freeform: Shape 49">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3" name="İçerik Yer Tutucusu 2">
            <a:extLst>
              <a:ext uri="{FF2B5EF4-FFF2-40B4-BE49-F238E27FC236}">
                <a16:creationId xmlns:a16="http://schemas.microsoft.com/office/drawing/2014/main" id="{37765D0C-38EF-793C-5CE7-A371057CC893}"/>
              </a:ext>
            </a:extLst>
          </p:cNvPr>
          <p:cNvSpPr>
            <a:spLocks noGrp="1"/>
          </p:cNvSpPr>
          <p:nvPr>
            <p:ph idx="1"/>
          </p:nvPr>
        </p:nvSpPr>
        <p:spPr>
          <a:xfrm>
            <a:off x="3469758" y="33326"/>
            <a:ext cx="8688110" cy="6857998"/>
          </a:xfrm>
        </p:spPr>
        <p:txBody>
          <a:bodyPr anchor="ctr">
            <a:normAutofit/>
          </a:bodyPr>
          <a:lstStyle/>
          <a:p>
            <a:r>
              <a:rPr lang="tr-TR" sz="1400" dirty="0">
                <a:solidFill>
                  <a:schemeClr val="tx2"/>
                </a:solidFill>
              </a:rPr>
              <a:t>Analiz ve Tasarım</a:t>
            </a:r>
          </a:p>
          <a:p>
            <a:r>
              <a:rPr lang="tr-TR" sz="1400" dirty="0">
                <a:solidFill>
                  <a:schemeClr val="tx2"/>
                </a:solidFill>
              </a:rPr>
              <a:t>Bu bölümde, bir anlık </a:t>
            </a:r>
            <a:r>
              <a:rPr lang="tr-TR" sz="1400" dirty="0" err="1">
                <a:solidFill>
                  <a:schemeClr val="tx2"/>
                </a:solidFill>
              </a:rPr>
              <a:t>chat</a:t>
            </a:r>
            <a:r>
              <a:rPr lang="tr-TR" sz="1400" dirty="0">
                <a:solidFill>
                  <a:schemeClr val="tx2"/>
                </a:solidFill>
              </a:rPr>
              <a:t> uygulamasının analiz ve tasarım süreçleri </a:t>
            </a:r>
            <a:r>
              <a:rPr lang="tr-TR" sz="1400" dirty="0" err="1">
                <a:solidFill>
                  <a:schemeClr val="tx2"/>
                </a:solidFill>
              </a:rPr>
              <a:t>veritabanı</a:t>
            </a:r>
            <a:r>
              <a:rPr lang="tr-TR" sz="1400" dirty="0">
                <a:solidFill>
                  <a:schemeClr val="tx2"/>
                </a:solidFill>
              </a:rPr>
              <a:t> kullanmadan nasıl gerçekleştirildiği detaylandırılmıştır.</a:t>
            </a:r>
          </a:p>
          <a:p>
            <a:r>
              <a:rPr lang="tr-TR" sz="1400" dirty="0">
                <a:solidFill>
                  <a:schemeClr val="tx2"/>
                </a:solidFill>
              </a:rPr>
              <a:t>1. Gereksinim Analizi:</a:t>
            </a:r>
          </a:p>
          <a:p>
            <a:r>
              <a:rPr lang="tr-TR" sz="1400" dirty="0">
                <a:solidFill>
                  <a:schemeClr val="tx2"/>
                </a:solidFill>
              </a:rPr>
              <a:t>Kullanıcı Gereksinimleri: Kullanıcıların anlık olarak birbirleriyle iletişim kurmalarını sağlayacak basit bir </a:t>
            </a:r>
            <a:r>
              <a:rPr lang="tr-TR" sz="1400" dirty="0" err="1">
                <a:solidFill>
                  <a:schemeClr val="tx2"/>
                </a:solidFill>
              </a:rPr>
              <a:t>chat</a:t>
            </a:r>
            <a:r>
              <a:rPr lang="tr-TR" sz="1400" dirty="0">
                <a:solidFill>
                  <a:schemeClr val="tx2"/>
                </a:solidFill>
              </a:rPr>
              <a:t> uygulaması isteği üzerine odaklandık. Kullanıcılar, uygulamaya giriş yapmadan hızlı bir şekilde sohbetlere katılabilmeliler.</a:t>
            </a:r>
          </a:p>
          <a:p>
            <a:r>
              <a:rPr lang="tr-TR" sz="1400" dirty="0">
                <a:solidFill>
                  <a:schemeClr val="tx2"/>
                </a:solidFill>
              </a:rPr>
              <a:t>Sistem Gereksinimleri: Anlık </a:t>
            </a:r>
            <a:r>
              <a:rPr lang="tr-TR" sz="1400" dirty="0" err="1">
                <a:solidFill>
                  <a:schemeClr val="tx2"/>
                </a:solidFill>
              </a:rPr>
              <a:t>chat</a:t>
            </a:r>
            <a:r>
              <a:rPr lang="tr-TR" sz="1400" dirty="0">
                <a:solidFill>
                  <a:schemeClr val="tx2"/>
                </a:solidFill>
              </a:rPr>
              <a:t> için gerekli olan temel gereksinimler belirlendi. Bu, </a:t>
            </a:r>
            <a:r>
              <a:rPr lang="tr-TR" sz="1400" dirty="0" err="1">
                <a:solidFill>
                  <a:schemeClr val="tx2"/>
                </a:solidFill>
              </a:rPr>
              <a:t>WebSocket</a:t>
            </a:r>
            <a:r>
              <a:rPr lang="tr-TR" sz="1400" dirty="0">
                <a:solidFill>
                  <a:schemeClr val="tx2"/>
                </a:solidFill>
              </a:rPr>
              <a:t> protokolü üzerinden gerçek zamanlı iletişim sağlamak ve kullanıcıları birbirleriyle bağlantıya geçirecek bir yapıyı içeriyor.</a:t>
            </a:r>
          </a:p>
          <a:p>
            <a:r>
              <a:rPr lang="tr-TR" sz="1400" dirty="0">
                <a:solidFill>
                  <a:schemeClr val="tx2"/>
                </a:solidFill>
              </a:rPr>
              <a:t>2. Sistem Tasarımı:</a:t>
            </a:r>
          </a:p>
          <a:p>
            <a:r>
              <a:rPr lang="tr-TR" sz="1400" dirty="0">
                <a:solidFill>
                  <a:schemeClr val="tx2"/>
                </a:solidFill>
              </a:rPr>
              <a:t>Mimari Seçimleri: </a:t>
            </a:r>
            <a:r>
              <a:rPr lang="tr-TR" sz="1400" dirty="0" err="1">
                <a:solidFill>
                  <a:schemeClr val="tx2"/>
                </a:solidFill>
              </a:rPr>
              <a:t>Node.js</a:t>
            </a:r>
            <a:r>
              <a:rPr lang="tr-TR" sz="1400" dirty="0">
                <a:solidFill>
                  <a:schemeClr val="tx2"/>
                </a:solidFill>
              </a:rPr>
              <a:t> ve </a:t>
            </a:r>
            <a:r>
              <a:rPr lang="tr-TR" sz="1400" dirty="0" err="1">
                <a:solidFill>
                  <a:schemeClr val="tx2"/>
                </a:solidFill>
              </a:rPr>
              <a:t>Express.js</a:t>
            </a:r>
            <a:r>
              <a:rPr lang="tr-TR" sz="1400" dirty="0">
                <a:solidFill>
                  <a:schemeClr val="tx2"/>
                </a:solidFill>
              </a:rPr>
              <a:t> kullanarak bir HTTP sunucu oluşturduk. </a:t>
            </a:r>
            <a:r>
              <a:rPr lang="tr-TR" sz="1400" dirty="0" err="1">
                <a:solidFill>
                  <a:schemeClr val="tx2"/>
                </a:solidFill>
              </a:rPr>
              <a:t>Socket.io</a:t>
            </a:r>
            <a:r>
              <a:rPr lang="tr-TR" sz="1400" dirty="0">
                <a:solidFill>
                  <a:schemeClr val="tx2"/>
                </a:solidFill>
              </a:rPr>
              <a:t> kütüphanesini entegre ederek </a:t>
            </a:r>
            <a:r>
              <a:rPr lang="tr-TR" sz="1400" dirty="0" err="1">
                <a:solidFill>
                  <a:schemeClr val="tx2"/>
                </a:solidFill>
              </a:rPr>
              <a:t>WebSocket</a:t>
            </a:r>
            <a:r>
              <a:rPr lang="tr-TR" sz="1400" dirty="0">
                <a:solidFill>
                  <a:schemeClr val="tx2"/>
                </a:solidFill>
              </a:rPr>
              <a:t> protokolü üzerinden anlık iletişimi sağlamayı planladık.</a:t>
            </a:r>
          </a:p>
          <a:p>
            <a:r>
              <a:rPr lang="tr-TR" sz="1400" dirty="0">
                <a:solidFill>
                  <a:schemeClr val="tx2"/>
                </a:solidFill>
              </a:rPr>
              <a:t>Kullanıcı </a:t>
            </a:r>
            <a:r>
              <a:rPr lang="tr-TR" sz="1400" dirty="0" err="1">
                <a:solidFill>
                  <a:schemeClr val="tx2"/>
                </a:solidFill>
              </a:rPr>
              <a:t>Kimliklendirme</a:t>
            </a:r>
            <a:r>
              <a:rPr lang="tr-TR" sz="1400" dirty="0">
                <a:solidFill>
                  <a:schemeClr val="tx2"/>
                </a:solidFill>
              </a:rPr>
              <a:t>: Kullanıcılara benzersiz kimlikler atanacak, ancak bu kimlikler </a:t>
            </a:r>
            <a:r>
              <a:rPr lang="tr-TR" sz="1400" dirty="0" err="1">
                <a:solidFill>
                  <a:schemeClr val="tx2"/>
                </a:solidFill>
              </a:rPr>
              <a:t>veritabanında</a:t>
            </a:r>
            <a:r>
              <a:rPr lang="tr-TR" sz="1400" dirty="0">
                <a:solidFill>
                  <a:schemeClr val="tx2"/>
                </a:solidFill>
              </a:rPr>
              <a:t> saklanmayacak. Kimlikler, kullanıcıların tarayıcıları arasında oturumları takip etmeleri için kullanılacak.</a:t>
            </a:r>
          </a:p>
          <a:p>
            <a:r>
              <a:rPr lang="tr-TR" sz="1400" dirty="0">
                <a:solidFill>
                  <a:schemeClr val="tx2"/>
                </a:solidFill>
              </a:rPr>
              <a:t>Oda Yönetimi: </a:t>
            </a:r>
            <a:r>
              <a:rPr lang="tr-TR" sz="1400" dirty="0" err="1">
                <a:solidFill>
                  <a:schemeClr val="tx2"/>
                </a:solidFill>
              </a:rPr>
              <a:t>Socket.io</a:t>
            </a:r>
            <a:r>
              <a:rPr lang="tr-TR" sz="1400" dirty="0">
                <a:solidFill>
                  <a:schemeClr val="tx2"/>
                </a:solidFill>
              </a:rPr>
              <a:t> üzerinden kullanıcıları odalara ekleyerek, farklı sohbet grupları oluşturduk. Bu, kullanıcıların farklı konularda veya odalarda sohbet etmelerini sağlar.</a:t>
            </a:r>
          </a:p>
          <a:p>
            <a:r>
              <a:rPr lang="tr-TR" sz="1400" dirty="0" err="1">
                <a:solidFill>
                  <a:schemeClr val="tx2"/>
                </a:solidFill>
              </a:rPr>
              <a:t>Veritabanı</a:t>
            </a:r>
            <a:r>
              <a:rPr lang="tr-TR" sz="1400" dirty="0">
                <a:solidFill>
                  <a:schemeClr val="tx2"/>
                </a:solidFill>
              </a:rPr>
              <a:t> Kullanılmaması: </a:t>
            </a:r>
            <a:r>
              <a:rPr lang="tr-TR" sz="1400" dirty="0" err="1">
                <a:solidFill>
                  <a:schemeClr val="tx2"/>
                </a:solidFill>
              </a:rPr>
              <a:t>Veritabanı</a:t>
            </a:r>
            <a:r>
              <a:rPr lang="tr-TR" sz="1400" dirty="0">
                <a:solidFill>
                  <a:schemeClr val="tx2"/>
                </a:solidFill>
              </a:rPr>
              <a:t> kullanmamız gereksinimlerimiz doğrultusunda gerekli görülmedi. Mesaj geçmişi veya kullanıcı bilgileri kalıcı olarak saklanmayacak, sadece anlık sohbet sağlanacaktır.</a:t>
            </a:r>
          </a:p>
          <a:p>
            <a:r>
              <a:rPr lang="tr-TR" sz="1400" dirty="0">
                <a:solidFill>
                  <a:schemeClr val="tx2"/>
                </a:solidFill>
              </a:rPr>
              <a:t>3. Güvenlik Önlemleri:</a:t>
            </a:r>
          </a:p>
          <a:p>
            <a:r>
              <a:rPr lang="tr-TR" sz="1400" dirty="0" err="1">
                <a:solidFill>
                  <a:schemeClr val="tx2"/>
                </a:solidFill>
              </a:rPr>
              <a:t>WebSocket</a:t>
            </a:r>
            <a:r>
              <a:rPr lang="tr-TR" sz="1400" dirty="0">
                <a:solidFill>
                  <a:schemeClr val="tx2"/>
                </a:solidFill>
              </a:rPr>
              <a:t> Güvenliği: Uygulamada kullanılan </a:t>
            </a:r>
            <a:r>
              <a:rPr lang="tr-TR" sz="1400" dirty="0" err="1">
                <a:solidFill>
                  <a:schemeClr val="tx2"/>
                </a:solidFill>
              </a:rPr>
              <a:t>WebSocket</a:t>
            </a:r>
            <a:r>
              <a:rPr lang="tr-TR" sz="1400" dirty="0">
                <a:solidFill>
                  <a:schemeClr val="tx2"/>
                </a:solidFill>
              </a:rPr>
              <a:t> bağlantıları üzerinden güvenlik önlemleri alınarak, veri iletimi sırasında şifreleme sağlandı.</a:t>
            </a:r>
          </a:p>
          <a:p>
            <a:r>
              <a:rPr lang="tr-TR" sz="1400" dirty="0">
                <a:solidFill>
                  <a:schemeClr val="tx2"/>
                </a:solidFill>
              </a:rPr>
              <a:t>Kimlik Doğrulama: Kullanıcıların kendilerine özel oturum kimlikleri ile bağlantı kurmaları, uygulama güvenliği için temel bir adımdır.</a:t>
            </a:r>
          </a:p>
          <a:p>
            <a:r>
              <a:rPr lang="tr-TR" sz="1400" dirty="0">
                <a:solidFill>
                  <a:schemeClr val="tx2"/>
                </a:solidFill>
              </a:rPr>
              <a:t>Bu analiz ve tasarım süreçleri, </a:t>
            </a:r>
            <a:r>
              <a:rPr lang="tr-TR" sz="1400" dirty="0" err="1">
                <a:solidFill>
                  <a:schemeClr val="tx2"/>
                </a:solidFill>
              </a:rPr>
              <a:t>veritabanı</a:t>
            </a:r>
            <a:r>
              <a:rPr lang="tr-TR" sz="1400" dirty="0">
                <a:solidFill>
                  <a:schemeClr val="tx2"/>
                </a:solidFill>
              </a:rPr>
              <a:t> kullanılmadan anlık </a:t>
            </a:r>
            <a:r>
              <a:rPr lang="tr-TR" sz="1400" dirty="0" err="1">
                <a:solidFill>
                  <a:schemeClr val="tx2"/>
                </a:solidFill>
              </a:rPr>
              <a:t>chat</a:t>
            </a:r>
            <a:r>
              <a:rPr lang="tr-TR" sz="1400" dirty="0">
                <a:solidFill>
                  <a:schemeClr val="tx2"/>
                </a:solidFill>
              </a:rPr>
              <a:t> uygulamasının temelini oluşturmuştur. Projenin bu şekilde tasarlanması, kullanıcıların hızlı bir şekilde birbirleriyle iletişim kurabilmelerini sağlar ve gereksinimlerin etkili bir şekilde karşılanmasına odaklanır.</a:t>
            </a:r>
          </a:p>
        </p:txBody>
      </p:sp>
      <p:pic>
        <p:nvPicPr>
          <p:cNvPr id="4" name="Grafik 3" descr="İstatistikler ana hat">
            <a:extLst>
              <a:ext uri="{FF2B5EF4-FFF2-40B4-BE49-F238E27FC236}">
                <a16:creationId xmlns:a16="http://schemas.microsoft.com/office/drawing/2014/main" id="{D2071DB9-BE8B-4758-16F1-39658AAD54F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14090" y="1310442"/>
            <a:ext cx="914400" cy="914400"/>
          </a:xfrm>
          <a:prstGeom prst="rect">
            <a:avLst/>
          </a:prstGeom>
        </p:spPr>
      </p:pic>
      <p:pic>
        <p:nvPicPr>
          <p:cNvPr id="6" name="Grafik 5" descr="Araştırma düz dolguyla">
            <a:extLst>
              <a:ext uri="{FF2B5EF4-FFF2-40B4-BE49-F238E27FC236}">
                <a16:creationId xmlns:a16="http://schemas.microsoft.com/office/drawing/2014/main" id="{49C7A4FC-ED73-B633-B47C-5EDCB932708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15021" y="1369273"/>
            <a:ext cx="914400" cy="914400"/>
          </a:xfrm>
          <a:prstGeom prst="rect">
            <a:avLst/>
          </a:prstGeom>
        </p:spPr>
      </p:pic>
      <p:pic>
        <p:nvPicPr>
          <p:cNvPr id="8" name="Grafik 7" descr="Sunu pasta grafiği  düz dolguyla">
            <a:extLst>
              <a:ext uri="{FF2B5EF4-FFF2-40B4-BE49-F238E27FC236}">
                <a16:creationId xmlns:a16="http://schemas.microsoft.com/office/drawing/2014/main" id="{6803F36E-6FCC-0572-5A54-273BCFC6530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829421" y="1381308"/>
            <a:ext cx="914400" cy="914400"/>
          </a:xfrm>
          <a:prstGeom prst="rect">
            <a:avLst/>
          </a:prstGeom>
        </p:spPr>
      </p:pic>
      <p:pic>
        <p:nvPicPr>
          <p:cNvPr id="10" name="Grafik 9" descr="Labirent ana hat">
            <a:extLst>
              <a:ext uri="{FF2B5EF4-FFF2-40B4-BE49-F238E27FC236}">
                <a16:creationId xmlns:a16="http://schemas.microsoft.com/office/drawing/2014/main" id="{9E59B99A-61C5-A55A-DDC1-F66CA0E868D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865" y="1310442"/>
            <a:ext cx="914400" cy="914400"/>
          </a:xfrm>
          <a:prstGeom prst="rect">
            <a:avLst/>
          </a:prstGeom>
        </p:spPr>
      </p:pic>
    </p:spTree>
    <p:extLst>
      <p:ext uri="{BB962C8B-B14F-4D97-AF65-F5344CB8AC3E}">
        <p14:creationId xmlns:p14="http://schemas.microsoft.com/office/powerpoint/2010/main" val="6396458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Metin kutusu 2">
            <a:extLst>
              <a:ext uri="{FF2B5EF4-FFF2-40B4-BE49-F238E27FC236}">
                <a16:creationId xmlns:a16="http://schemas.microsoft.com/office/drawing/2014/main" id="{DBFED88A-0C91-EC63-422B-533C5F1460CD}"/>
              </a:ext>
            </a:extLst>
          </p:cNvPr>
          <p:cNvSpPr txBox="1"/>
          <p:nvPr/>
        </p:nvSpPr>
        <p:spPr>
          <a:xfrm>
            <a:off x="0" y="0"/>
            <a:ext cx="12192000" cy="6740307"/>
          </a:xfrm>
          <a:prstGeom prst="rect">
            <a:avLst/>
          </a:prstGeom>
          <a:noFill/>
        </p:spPr>
        <p:txBody>
          <a:bodyPr wrap="square" numCol="2">
            <a:spAutoFit/>
          </a:bodyPr>
          <a:lstStyle/>
          <a:p>
            <a:r>
              <a:rPr lang="tr-TR" dirty="0">
                <a:solidFill>
                  <a:schemeClr val="tx2"/>
                </a:solidFill>
              </a:rPr>
              <a:t>Test ve Doğrulama</a:t>
            </a:r>
          </a:p>
          <a:p>
            <a:r>
              <a:rPr lang="tr-TR" dirty="0">
                <a:solidFill>
                  <a:schemeClr val="tx2"/>
                </a:solidFill>
              </a:rPr>
              <a:t>Bu aşama, geliştirilen anlık </a:t>
            </a:r>
            <a:r>
              <a:rPr lang="tr-TR" dirty="0" err="1">
                <a:solidFill>
                  <a:schemeClr val="tx2"/>
                </a:solidFill>
              </a:rPr>
              <a:t>chat</a:t>
            </a:r>
            <a:r>
              <a:rPr lang="tr-TR" dirty="0">
                <a:solidFill>
                  <a:schemeClr val="tx2"/>
                </a:solidFill>
              </a:rPr>
              <a:t> uygulamasının sağlıklı ve güvenilir bir şekilde çalıştığını doğrulamak amacıyla gerçekleştirilen testleri ve bu testlerin sonuçlarını içermektedir.</a:t>
            </a:r>
          </a:p>
          <a:p>
            <a:r>
              <a:rPr lang="tr-TR" dirty="0">
                <a:solidFill>
                  <a:schemeClr val="tx2"/>
                </a:solidFill>
              </a:rPr>
              <a:t> 1.⁠ ⁠Birinci Aşama: Modül ve Fonksiyonel Testler</a:t>
            </a:r>
          </a:p>
          <a:p>
            <a:r>
              <a:rPr lang="tr-TR" dirty="0">
                <a:solidFill>
                  <a:schemeClr val="tx2"/>
                </a:solidFill>
              </a:rPr>
              <a:t>Kullanıcı Kaydı: Uygulama, yeni bir kullanıcının kaydını başarılı bir şekilde alıp, bu kullanıcıyı online kullanıcılar listesine ekleyebilmelidir.</a:t>
            </a:r>
          </a:p>
          <a:p>
            <a:r>
              <a:rPr lang="tr-TR" dirty="0">
                <a:solidFill>
                  <a:schemeClr val="tx2"/>
                </a:solidFill>
              </a:rPr>
              <a:t>Oda Katılımı: Kullanıcılar, belirli bir sohbet odasına başarıyla katılabilmelidir. Odalara katılım, kullanıcıların belirli konularda sohbet etmelerini sağlar.</a:t>
            </a:r>
          </a:p>
          <a:p>
            <a:r>
              <a:rPr lang="tr-TR" dirty="0">
                <a:solidFill>
                  <a:schemeClr val="tx2"/>
                </a:solidFill>
              </a:rPr>
              <a:t>Mesaj Gönderme ve Alma: Kullanıcılar, birbirlerine başarıyla mesaj gönderebilmeli ve alabilmelidir. Gönderilen mesajlar doğru bir şekilde ekranda görüntülenmelidir.</a:t>
            </a:r>
          </a:p>
          <a:p>
            <a:r>
              <a:rPr lang="tr-TR" dirty="0">
                <a:solidFill>
                  <a:schemeClr val="tx2"/>
                </a:solidFill>
              </a:rPr>
              <a:t>Güvenli İletişim: </a:t>
            </a:r>
            <a:r>
              <a:rPr lang="tr-TR" dirty="0" err="1">
                <a:solidFill>
                  <a:schemeClr val="tx2"/>
                </a:solidFill>
              </a:rPr>
              <a:t>WebSocket</a:t>
            </a:r>
            <a:r>
              <a:rPr lang="tr-TR" dirty="0">
                <a:solidFill>
                  <a:schemeClr val="tx2"/>
                </a:solidFill>
              </a:rPr>
              <a:t> üzerinden sağlanan iletişimin güvenli olduğunu doğrulamak için şifreleme ve kimlik doğrulama testleri gerçekleştirilmelidir.</a:t>
            </a:r>
          </a:p>
          <a:p>
            <a:endParaRPr lang="tr-TR" dirty="0">
              <a:solidFill>
                <a:schemeClr val="tx2"/>
              </a:solidFill>
            </a:endParaRPr>
          </a:p>
          <a:p>
            <a:endParaRPr lang="tr-TR" dirty="0">
              <a:solidFill>
                <a:schemeClr val="tx2"/>
              </a:solidFill>
            </a:endParaRPr>
          </a:p>
          <a:p>
            <a:endParaRPr lang="tr-TR" dirty="0">
              <a:solidFill>
                <a:schemeClr val="tx2"/>
              </a:solidFill>
            </a:endParaRPr>
          </a:p>
          <a:p>
            <a:endParaRPr lang="tr-TR" dirty="0">
              <a:solidFill>
                <a:schemeClr val="tx2"/>
              </a:solidFill>
            </a:endParaRPr>
          </a:p>
          <a:p>
            <a:endParaRPr lang="tr-TR" dirty="0">
              <a:solidFill>
                <a:schemeClr val="tx2"/>
              </a:solidFill>
            </a:endParaRPr>
          </a:p>
          <a:p>
            <a:endParaRPr lang="tr-TR" dirty="0">
              <a:solidFill>
                <a:schemeClr val="tx2"/>
              </a:solidFill>
            </a:endParaRPr>
          </a:p>
          <a:p>
            <a:endParaRPr lang="tr-TR" dirty="0">
              <a:solidFill>
                <a:schemeClr val="tx2"/>
              </a:solidFill>
            </a:endParaRPr>
          </a:p>
          <a:p>
            <a:r>
              <a:rPr lang="tr-TR" dirty="0">
                <a:solidFill>
                  <a:schemeClr val="tx2"/>
                </a:solidFill>
              </a:rPr>
              <a:t> 2.⁠ ⁠İkinci Aşama: Performans Testleri</a:t>
            </a:r>
          </a:p>
          <a:p>
            <a:r>
              <a:rPr lang="tr-TR" dirty="0">
                <a:solidFill>
                  <a:schemeClr val="tx2"/>
                </a:solidFill>
              </a:rPr>
              <a:t>Eş Zamanlı Kullanıcı Sayısı Testi: Aynı anda binlerce kullanıcının uygulamayı kullanabilmesi için performans testleri yapılmalıdır. Bu, aynı anda çok sayıda kullanıcının odalara katılabilmesi ve mesaj gönderebilmesi anlamına gelir.</a:t>
            </a:r>
          </a:p>
          <a:p>
            <a:r>
              <a:rPr lang="tr-TR" dirty="0">
                <a:solidFill>
                  <a:schemeClr val="tx2"/>
                </a:solidFill>
              </a:rPr>
              <a:t>Anlık Mesajlaşma Hızı Testi: Mesajların hızlı bir şekilde iletilip alındığı doğrulanmalıdır. Gecikmeler ve ileti kayıpları minimize edilmelidir.</a:t>
            </a:r>
          </a:p>
          <a:p>
            <a:r>
              <a:rPr lang="tr-TR" dirty="0">
                <a:solidFill>
                  <a:schemeClr val="tx2"/>
                </a:solidFill>
              </a:rPr>
              <a:t> 3.⁠ ⁠Üçüncü Aşama: Kullanıcı Deneyimi Testleri</a:t>
            </a:r>
          </a:p>
          <a:p>
            <a:r>
              <a:rPr lang="tr-TR" dirty="0" err="1">
                <a:solidFill>
                  <a:schemeClr val="tx2"/>
                </a:solidFill>
              </a:rPr>
              <a:t>Arayüz</a:t>
            </a:r>
            <a:r>
              <a:rPr lang="tr-TR" dirty="0">
                <a:solidFill>
                  <a:schemeClr val="tx2"/>
                </a:solidFill>
              </a:rPr>
              <a:t> </a:t>
            </a:r>
            <a:r>
              <a:rPr lang="tr-TR" dirty="0" err="1">
                <a:solidFill>
                  <a:schemeClr val="tx2"/>
                </a:solidFill>
              </a:rPr>
              <a:t>Dostuluğu</a:t>
            </a:r>
            <a:r>
              <a:rPr lang="tr-TR" dirty="0">
                <a:solidFill>
                  <a:schemeClr val="tx2"/>
                </a:solidFill>
              </a:rPr>
              <a:t>: Kullanıcılar, kullanıcı </a:t>
            </a:r>
            <a:r>
              <a:rPr lang="tr-TR" dirty="0" err="1">
                <a:solidFill>
                  <a:schemeClr val="tx2"/>
                </a:solidFill>
              </a:rPr>
              <a:t>arayüzü</a:t>
            </a:r>
            <a:r>
              <a:rPr lang="tr-TR" dirty="0">
                <a:solidFill>
                  <a:schemeClr val="tx2"/>
                </a:solidFill>
              </a:rPr>
              <a:t> üzerinden kolayca sohbet odalarına katılabilmeli, mesaj gönderebilmeli ve kullanıcılar arasında geçiş yapabilmelidir. Kullanıcı deneyimini geliştirmek için kullanıcı </a:t>
            </a:r>
            <a:r>
              <a:rPr lang="tr-TR" dirty="0" err="1">
                <a:solidFill>
                  <a:schemeClr val="tx2"/>
                </a:solidFill>
              </a:rPr>
              <a:t>arayüzü</a:t>
            </a:r>
            <a:r>
              <a:rPr lang="tr-TR" dirty="0">
                <a:solidFill>
                  <a:schemeClr val="tx2"/>
                </a:solidFill>
              </a:rPr>
              <a:t> test edilmelidir.</a:t>
            </a:r>
          </a:p>
          <a:p>
            <a:r>
              <a:rPr lang="tr-TR" dirty="0">
                <a:solidFill>
                  <a:schemeClr val="tx2"/>
                </a:solidFill>
              </a:rPr>
              <a:t>Hata Durumları Testi: Uygulama, kullanıcı hatalarını ve ağ sorunlarını yönetebilmelidir. Bu, hata mesajları, bağlantı kesilmeleri ve benzeri durumları kapsar.</a:t>
            </a:r>
          </a:p>
          <a:p>
            <a:r>
              <a:rPr lang="tr-TR" dirty="0">
                <a:solidFill>
                  <a:schemeClr val="tx2"/>
                </a:solidFill>
              </a:rPr>
              <a:t>Bu test ve doğrulama süreçleri, uygulamanın güvenilir ve etkili bir şekilde çalışmasını sağlamak adına önemlidir. Elde edilen sonuçlara göre gerekli düzeltmeler ve iyileştirmeler yapılmalıdır.</a:t>
            </a:r>
          </a:p>
        </p:txBody>
      </p:sp>
      <p:pic>
        <p:nvPicPr>
          <p:cNvPr id="7" name="Grafik 6" descr="Test Mankeni ana hat">
            <a:extLst>
              <a:ext uri="{FF2B5EF4-FFF2-40B4-BE49-F238E27FC236}">
                <a16:creationId xmlns:a16="http://schemas.microsoft.com/office/drawing/2014/main" id="{FD31080D-3B82-69AE-F64C-3822C1D9DD2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2062" y="5943600"/>
            <a:ext cx="914400" cy="914400"/>
          </a:xfrm>
          <a:prstGeom prst="rect">
            <a:avLst/>
          </a:prstGeom>
        </p:spPr>
      </p:pic>
    </p:spTree>
    <p:extLst>
      <p:ext uri="{BB962C8B-B14F-4D97-AF65-F5344CB8AC3E}">
        <p14:creationId xmlns:p14="http://schemas.microsoft.com/office/powerpoint/2010/main" val="35362803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Slide Background Fill">
            <a:extLst>
              <a:ext uri="{FF2B5EF4-FFF2-40B4-BE49-F238E27FC236}">
                <a16:creationId xmlns:a16="http://schemas.microsoft.com/office/drawing/2014/main" id="{9EBF13D5-64BB-423E-9E4C-F39114475A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FEBC7BED-6AA7-4C43-BEE8-A3CB5F8C1E0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848" y="0"/>
            <a:ext cx="12188949" cy="6858000"/>
            <a:chOff x="-2848" y="0"/>
            <a:chExt cx="12188949" cy="6858000"/>
          </a:xfrm>
        </p:grpSpPr>
        <p:sp>
          <p:nvSpPr>
            <p:cNvPr id="11" name="Color Cover">
              <a:extLst>
                <a:ext uri="{FF2B5EF4-FFF2-40B4-BE49-F238E27FC236}">
                  <a16:creationId xmlns:a16="http://schemas.microsoft.com/office/drawing/2014/main" id="{1C89947A-0D9D-4559-A1F6-5F6CD19708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848" y="0"/>
              <a:ext cx="12188949" cy="6858000"/>
            </a:xfrm>
            <a:prstGeom prst="rect">
              <a:avLst/>
            </a:prstGeom>
            <a:solidFill>
              <a:schemeClr val="accent5">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Color Cover">
              <a:extLst>
                <a:ext uri="{FF2B5EF4-FFF2-40B4-BE49-F238E27FC236}">
                  <a16:creationId xmlns:a16="http://schemas.microsoft.com/office/drawing/2014/main" id="{E0255540-1F77-4262-B834-1ED14250FD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848" y="0"/>
              <a:ext cx="12188949" cy="6858000"/>
            </a:xfrm>
            <a:prstGeom prst="rect">
              <a:avLst/>
            </a:prstGeom>
            <a:solidFill>
              <a:schemeClr val="accent6">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4" name="Group 13">
            <a:extLst>
              <a:ext uri="{FF2B5EF4-FFF2-40B4-BE49-F238E27FC236}">
                <a16:creationId xmlns:a16="http://schemas.microsoft.com/office/drawing/2014/main" id="{BA19DEE5-2EE5-445A-B461-7D2879B0520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51279" y="598259"/>
            <a:ext cx="10889442" cy="5680742"/>
            <a:chOff x="651279" y="598259"/>
            <a:chExt cx="10889442" cy="5680742"/>
          </a:xfrm>
        </p:grpSpPr>
        <p:sp>
          <p:nvSpPr>
            <p:cNvPr id="15" name="Color">
              <a:extLst>
                <a:ext uri="{FF2B5EF4-FFF2-40B4-BE49-F238E27FC236}">
                  <a16:creationId xmlns:a16="http://schemas.microsoft.com/office/drawing/2014/main" id="{FCA5807F-F210-4970-A34F-3573405B48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Color">
              <a:extLst>
                <a:ext uri="{FF2B5EF4-FFF2-40B4-BE49-F238E27FC236}">
                  <a16:creationId xmlns:a16="http://schemas.microsoft.com/office/drawing/2014/main" id="{E9A8BB80-30A6-41EC-BE13-1B088DC3E3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8" name="Group 17">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19" name="Freeform: Shape 18">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0" name="Freeform: Shape 19">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1" name="Freeform: Shape 20">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2" name="Freeform: Shape 21">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Freeform: Shape 22">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4" name="Freeform: Shape 23">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5" name="Freeform: Shape 24">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3" name="İçerik Yer Tutucusu 2">
            <a:extLst>
              <a:ext uri="{FF2B5EF4-FFF2-40B4-BE49-F238E27FC236}">
                <a16:creationId xmlns:a16="http://schemas.microsoft.com/office/drawing/2014/main" id="{8F2C99AC-D31E-5B13-B064-2D84057CE479}"/>
              </a:ext>
            </a:extLst>
          </p:cNvPr>
          <p:cNvSpPr>
            <a:spLocks noGrp="1"/>
          </p:cNvSpPr>
          <p:nvPr>
            <p:ph idx="1"/>
          </p:nvPr>
        </p:nvSpPr>
        <p:spPr>
          <a:xfrm>
            <a:off x="442489" y="598259"/>
            <a:ext cx="11551339" cy="8728276"/>
          </a:xfrm>
        </p:spPr>
        <p:txBody>
          <a:bodyPr anchor="t">
            <a:normAutofit/>
          </a:bodyPr>
          <a:lstStyle/>
          <a:p>
            <a:r>
              <a:rPr lang="tr-TR" sz="1400" dirty="0">
                <a:solidFill>
                  <a:schemeClr val="tx2"/>
                </a:solidFill>
              </a:rPr>
              <a:t>Öğrenilen Dersler ve Öneriler: Anlık Chat Uygulaması</a:t>
            </a:r>
          </a:p>
          <a:p>
            <a:r>
              <a:rPr lang="tr-TR" sz="1400" dirty="0">
                <a:solidFill>
                  <a:schemeClr val="tx2"/>
                </a:solidFill>
              </a:rPr>
              <a:t>Bu bölümde, uygulama geliştirme sürecinde edinilen deneyimler ve bu deneyimlerden çıkarılan derslerle birlikte gelecekteki benzer projeler için önerilere yer verilmektedir.</a:t>
            </a:r>
          </a:p>
          <a:p>
            <a:r>
              <a:rPr lang="tr-TR" sz="1400" dirty="0">
                <a:solidFill>
                  <a:schemeClr val="tx2"/>
                </a:solidFill>
              </a:rPr>
              <a:t> 1.⁠ ⁠Dersler:</a:t>
            </a:r>
          </a:p>
          <a:p>
            <a:r>
              <a:rPr lang="tr-TR" sz="1400" dirty="0" err="1">
                <a:solidFill>
                  <a:schemeClr val="tx2"/>
                </a:solidFill>
              </a:rPr>
              <a:t>Veritabanı</a:t>
            </a:r>
            <a:r>
              <a:rPr lang="tr-TR" sz="1400" dirty="0">
                <a:solidFill>
                  <a:schemeClr val="tx2"/>
                </a:solidFill>
              </a:rPr>
              <a:t> Kullanımının Gerekliliği: Uygulamanın sadece anlık iletişimi sağlamak üzere tasarlandığı bu proje, daha büyük ölçekli projelerde </a:t>
            </a:r>
            <a:r>
              <a:rPr lang="tr-TR" sz="1400" dirty="0" err="1">
                <a:solidFill>
                  <a:schemeClr val="tx2"/>
                </a:solidFill>
              </a:rPr>
              <a:t>veritabanı</a:t>
            </a:r>
            <a:r>
              <a:rPr lang="tr-TR" sz="1400" dirty="0">
                <a:solidFill>
                  <a:schemeClr val="tx2"/>
                </a:solidFill>
              </a:rPr>
              <a:t> kullanımının önemini vurgulamıştır. Kullanıcı bilgilerinin ve ileti geçmişinin kalıcı olarak saklanması, </a:t>
            </a:r>
            <a:r>
              <a:rPr lang="tr-TR" sz="1400" dirty="0" err="1">
                <a:solidFill>
                  <a:schemeClr val="tx2"/>
                </a:solidFill>
              </a:rPr>
              <a:t>veritabanı</a:t>
            </a:r>
            <a:r>
              <a:rPr lang="tr-TR" sz="1400" dirty="0">
                <a:solidFill>
                  <a:schemeClr val="tx2"/>
                </a:solidFill>
              </a:rPr>
              <a:t> kullanımıyla daha etkili bir şekilde gerçekleştirilebilirdi.</a:t>
            </a:r>
          </a:p>
          <a:p>
            <a:r>
              <a:rPr lang="tr-TR" sz="1400" dirty="0">
                <a:solidFill>
                  <a:schemeClr val="tx2"/>
                </a:solidFill>
              </a:rPr>
              <a:t>Performansın Önemi: Anlık </a:t>
            </a:r>
            <a:r>
              <a:rPr lang="tr-TR" sz="1400" dirty="0" err="1">
                <a:solidFill>
                  <a:schemeClr val="tx2"/>
                </a:solidFill>
              </a:rPr>
              <a:t>chat</a:t>
            </a:r>
            <a:r>
              <a:rPr lang="tr-TR" sz="1400" dirty="0">
                <a:solidFill>
                  <a:schemeClr val="tx2"/>
                </a:solidFill>
              </a:rPr>
              <a:t> uygulamalarında performansın kritik bir faktör olduğu anlaşıldı. Özellikle büyük kullanıcı sayılarına ve yoğun mesajlaşma trafiğine dayanabilen bir mimari tasarımının önemi ortaya çıktı.</a:t>
            </a:r>
          </a:p>
          <a:p>
            <a:r>
              <a:rPr lang="tr-TR" sz="1400" dirty="0" err="1">
                <a:solidFill>
                  <a:schemeClr val="tx2"/>
                </a:solidFill>
              </a:rPr>
              <a:t>WebSocket</a:t>
            </a:r>
            <a:r>
              <a:rPr lang="tr-TR" sz="1400" dirty="0">
                <a:solidFill>
                  <a:schemeClr val="tx2"/>
                </a:solidFill>
              </a:rPr>
              <a:t> Güvenliği: </a:t>
            </a:r>
            <a:r>
              <a:rPr lang="tr-TR" sz="1400" dirty="0" err="1">
                <a:solidFill>
                  <a:schemeClr val="tx2"/>
                </a:solidFill>
              </a:rPr>
              <a:t>WebSocket</a:t>
            </a:r>
            <a:r>
              <a:rPr lang="tr-TR" sz="1400" dirty="0">
                <a:solidFill>
                  <a:schemeClr val="tx2"/>
                </a:solidFill>
              </a:rPr>
              <a:t> üzerinden gerçekleştirilen iletişimin güvenliği, özellikle güvenlik önlemlerinin eksik olması durumunda risk teşkil edebilir. İleri düzeyde güvenlik önlemlerinin dikkate alınması gerekliliği anlaşıldı.</a:t>
            </a:r>
          </a:p>
          <a:p>
            <a:r>
              <a:rPr lang="tr-TR" sz="1400" dirty="0">
                <a:solidFill>
                  <a:schemeClr val="tx2"/>
                </a:solidFill>
              </a:rPr>
              <a:t> 2.⁠ ⁠Öneriler:</a:t>
            </a:r>
          </a:p>
          <a:p>
            <a:r>
              <a:rPr lang="tr-TR" sz="1400" dirty="0" err="1">
                <a:solidFill>
                  <a:schemeClr val="tx2"/>
                </a:solidFill>
              </a:rPr>
              <a:t>Veritabanı</a:t>
            </a:r>
            <a:r>
              <a:rPr lang="tr-TR" sz="1400" dirty="0">
                <a:solidFill>
                  <a:schemeClr val="tx2"/>
                </a:solidFill>
              </a:rPr>
              <a:t> Entegrasyonu: Gelecekteki projelerde, kullanıcı bilgilerinin ve ileti geçmişinin kalıcı olarak saklanması için bir </a:t>
            </a:r>
            <a:r>
              <a:rPr lang="tr-TR" sz="1400" dirty="0" err="1">
                <a:solidFill>
                  <a:schemeClr val="tx2"/>
                </a:solidFill>
              </a:rPr>
              <a:t>veritabanı</a:t>
            </a:r>
            <a:r>
              <a:rPr lang="tr-TR" sz="1400" dirty="0">
                <a:solidFill>
                  <a:schemeClr val="tx2"/>
                </a:solidFill>
              </a:rPr>
              <a:t> entegrasyonu düşünülmelidir. Bu, uygulamanın daha gelişmiş özelliklere ve kullanıcı deneyimine sahip olmasını sağlar.</a:t>
            </a:r>
          </a:p>
          <a:p>
            <a:r>
              <a:rPr lang="tr-TR" sz="1400" dirty="0">
                <a:solidFill>
                  <a:schemeClr val="tx2"/>
                </a:solidFill>
              </a:rPr>
              <a:t>Performans Testleri: Uygulama geliştirme sürecinde daha fazla performans testi yapılmalıdır. Özellikle yüksek kullanıcı sayılarına ve hızlı mesajlaşma trafiğine dayanıklı olup olmadığı sürekli olarak değerlendirilmelidir.</a:t>
            </a:r>
          </a:p>
          <a:p>
            <a:r>
              <a:rPr lang="tr-TR" sz="1400" dirty="0">
                <a:solidFill>
                  <a:schemeClr val="tx2"/>
                </a:solidFill>
              </a:rPr>
              <a:t>Gelişmiş Güvenlik Önlemleri: Güvenlik, her türlü uygulama için kritik bir unsurdur. Güvenlik açıklarını minimumda tutmak için gelişmiş önlemler düşünülmelidir. Örneğin, HTTPS kullanımı, kimlik doğrulama, yetkilendirme gibi güvenlik önlemleri daha etkin bir şekilde uygulanmalıdır.</a:t>
            </a:r>
          </a:p>
          <a:p>
            <a:r>
              <a:rPr lang="tr-TR" sz="1400" dirty="0">
                <a:solidFill>
                  <a:schemeClr val="tx2"/>
                </a:solidFill>
              </a:rPr>
              <a:t>Kullanıcı Geri Bildirimi: Uygulama geliştirilirken kullanıcı geri bildirimleri önemlidir. Kullanıcıların yaşadıkları sorunlar, istekleri ve önerileri düzenli olarak toplanmalı ve bu geri bildirimlere dayanarak uygulama sürekli olarak geliştirilmelidir.</a:t>
            </a:r>
          </a:p>
          <a:p>
            <a:r>
              <a:rPr lang="tr-TR" sz="1400" dirty="0">
                <a:solidFill>
                  <a:schemeClr val="tx2"/>
                </a:solidFill>
              </a:rPr>
              <a:t>Bu öğrenilen dersler ve öneriler, gelecekteki projelerde daha etkili ve güvenilir uygulamaların geliştirilmesine katkı sağlamak adına bizim için önemlidir.</a:t>
            </a:r>
          </a:p>
        </p:txBody>
      </p:sp>
    </p:spTree>
    <p:extLst>
      <p:ext uri="{BB962C8B-B14F-4D97-AF65-F5344CB8AC3E}">
        <p14:creationId xmlns:p14="http://schemas.microsoft.com/office/powerpoint/2010/main" val="22983137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çerik Yer Tutucusu 3">
            <a:extLst>
              <a:ext uri="{FF2B5EF4-FFF2-40B4-BE49-F238E27FC236}">
                <a16:creationId xmlns:a16="http://schemas.microsoft.com/office/drawing/2014/main" id="{0DEEA5C5-8551-6BD7-6C92-8F74B8537021}"/>
              </a:ext>
            </a:extLst>
          </p:cNvPr>
          <p:cNvPicPr>
            <a:picLocks noGrp="1" noChangeAspect="1"/>
          </p:cNvPicPr>
          <p:nvPr>
            <p:ph idx="1"/>
          </p:nvPr>
        </p:nvPicPr>
        <p:blipFill>
          <a:blip r:embed="rId2"/>
          <a:stretch>
            <a:fillRect/>
          </a:stretch>
        </p:blipFill>
        <p:spPr>
          <a:xfrm>
            <a:off x="210971" y="446026"/>
            <a:ext cx="11770057" cy="5965948"/>
          </a:xfrm>
          <a:prstGeom prst="rect">
            <a:avLst/>
          </a:prstGeom>
        </p:spPr>
      </p:pic>
    </p:spTree>
    <p:extLst>
      <p:ext uri="{BB962C8B-B14F-4D97-AF65-F5344CB8AC3E}">
        <p14:creationId xmlns:p14="http://schemas.microsoft.com/office/powerpoint/2010/main" val="38553797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çerik Yer Tutucusu 3">
            <a:extLst>
              <a:ext uri="{FF2B5EF4-FFF2-40B4-BE49-F238E27FC236}">
                <a16:creationId xmlns:a16="http://schemas.microsoft.com/office/drawing/2014/main" id="{C98761B0-F5F5-9D78-1ED5-F7C0EABCA24C}"/>
              </a:ext>
            </a:extLst>
          </p:cNvPr>
          <p:cNvPicPr>
            <a:picLocks noGrp="1" noChangeAspect="1"/>
          </p:cNvPicPr>
          <p:nvPr>
            <p:ph idx="1"/>
          </p:nvPr>
        </p:nvPicPr>
        <p:blipFill>
          <a:blip r:embed="rId2"/>
          <a:stretch>
            <a:fillRect/>
          </a:stretch>
        </p:blipFill>
        <p:spPr>
          <a:xfrm>
            <a:off x="374872" y="521952"/>
            <a:ext cx="11442255" cy="5814096"/>
          </a:xfrm>
          <a:prstGeom prst="rect">
            <a:avLst/>
          </a:prstGeom>
        </p:spPr>
      </p:pic>
    </p:spTree>
    <p:extLst>
      <p:ext uri="{BB962C8B-B14F-4D97-AF65-F5344CB8AC3E}">
        <p14:creationId xmlns:p14="http://schemas.microsoft.com/office/powerpoint/2010/main" val="19880789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çerik Yer Tutucusu 3">
            <a:extLst>
              <a:ext uri="{FF2B5EF4-FFF2-40B4-BE49-F238E27FC236}">
                <a16:creationId xmlns:a16="http://schemas.microsoft.com/office/drawing/2014/main" id="{A778A1F2-C776-929E-B308-CC0CE247567B}"/>
              </a:ext>
            </a:extLst>
          </p:cNvPr>
          <p:cNvPicPr>
            <a:picLocks noGrp="1" noChangeAspect="1"/>
          </p:cNvPicPr>
          <p:nvPr>
            <p:ph idx="1"/>
          </p:nvPr>
        </p:nvPicPr>
        <p:blipFill>
          <a:blip r:embed="rId2"/>
          <a:stretch>
            <a:fillRect/>
          </a:stretch>
        </p:blipFill>
        <p:spPr>
          <a:xfrm>
            <a:off x="234113" y="340518"/>
            <a:ext cx="11723773" cy="6176963"/>
          </a:xfrm>
          <a:prstGeom prst="rect">
            <a:avLst/>
          </a:prstGeom>
        </p:spPr>
      </p:pic>
    </p:spTree>
    <p:extLst>
      <p:ext uri="{BB962C8B-B14F-4D97-AF65-F5344CB8AC3E}">
        <p14:creationId xmlns:p14="http://schemas.microsoft.com/office/powerpoint/2010/main" val="3002324089"/>
      </p:ext>
    </p:extLst>
  </p:cSld>
  <p:clrMapOvr>
    <a:masterClrMapping/>
  </p:clrMapOvr>
</p:sld>
</file>

<file path=ppt/theme/theme1.xml><?xml version="1.0" encoding="utf-8"?>
<a:theme xmlns:a="http://schemas.openxmlformats.org/drawingml/2006/main" name="Office Teması">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180</TotalTime>
  <Words>1387</Words>
  <Application>Microsoft Macintosh PowerPoint</Application>
  <PresentationFormat>Geniş ekran</PresentationFormat>
  <Paragraphs>76</Paragraphs>
  <Slides>17</Slides>
  <Notes>0</Notes>
  <HiddenSlides>0</HiddenSlides>
  <MMClips>0</MMClips>
  <ScaleCrop>false</ScaleCrop>
  <HeadingPairs>
    <vt:vector size="6" baseType="variant">
      <vt:variant>
        <vt:lpstr>Kullanılan Yazı Tipleri</vt:lpstr>
      </vt:variant>
      <vt:variant>
        <vt:i4>4</vt:i4>
      </vt:variant>
      <vt:variant>
        <vt:lpstr>Tema</vt:lpstr>
      </vt:variant>
      <vt:variant>
        <vt:i4>1</vt:i4>
      </vt:variant>
      <vt:variant>
        <vt:lpstr>Slayt Başlıkları</vt:lpstr>
      </vt:variant>
      <vt:variant>
        <vt:i4>17</vt:i4>
      </vt:variant>
    </vt:vector>
  </HeadingPairs>
  <TitlesOfParts>
    <vt:vector size="22" baseType="lpstr">
      <vt:lpstr>Arial</vt:lpstr>
      <vt:lpstr>Calibri</vt:lpstr>
      <vt:lpstr>Calibri Light</vt:lpstr>
      <vt:lpstr>Helvetica Neue</vt:lpstr>
      <vt:lpstr>Office Teması</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Windows Kayıt Defterindeki Klasörlerin veya                   Verilerin Güvenliğinin Sağlanması   </dc:title>
  <dc:creator>Pelin Nur Elbir</dc:creator>
  <cp:lastModifiedBy>Pelin Nur Elbir</cp:lastModifiedBy>
  <cp:revision>11</cp:revision>
  <dcterms:created xsi:type="dcterms:W3CDTF">2023-12-23T10:17:48Z</dcterms:created>
  <dcterms:modified xsi:type="dcterms:W3CDTF">2024-01-02T20:48:56Z</dcterms:modified>
</cp:coreProperties>
</file>